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3" r:id="rId1"/>
    <p:sldMasterId id="2147484432" r:id="rId2"/>
    <p:sldMasterId id="2147484477" r:id="rId3"/>
    <p:sldMasterId id="2147484538" r:id="rId4"/>
  </p:sldMasterIdLst>
  <p:notesMasterIdLst>
    <p:notesMasterId r:id="rId91"/>
  </p:notesMasterIdLst>
  <p:handoutMasterIdLst>
    <p:handoutMasterId r:id="rId92"/>
  </p:handoutMasterIdLst>
  <p:sldIdLst>
    <p:sldId id="495" r:id="rId5"/>
    <p:sldId id="2437" r:id="rId6"/>
    <p:sldId id="2407" r:id="rId7"/>
    <p:sldId id="2369" r:id="rId8"/>
    <p:sldId id="501" r:id="rId9"/>
    <p:sldId id="2423" r:id="rId10"/>
    <p:sldId id="314" r:id="rId11"/>
    <p:sldId id="442" r:id="rId12"/>
    <p:sldId id="504" r:id="rId13"/>
    <p:sldId id="553" r:id="rId14"/>
    <p:sldId id="2432" r:id="rId15"/>
    <p:sldId id="505" r:id="rId16"/>
    <p:sldId id="515" r:id="rId17"/>
    <p:sldId id="506" r:id="rId18"/>
    <p:sldId id="516" r:id="rId19"/>
    <p:sldId id="315" r:id="rId20"/>
    <p:sldId id="518" r:id="rId21"/>
    <p:sldId id="519" r:id="rId22"/>
    <p:sldId id="521" r:id="rId23"/>
    <p:sldId id="522" r:id="rId24"/>
    <p:sldId id="1600" r:id="rId25"/>
    <p:sldId id="554" r:id="rId26"/>
    <p:sldId id="523" r:id="rId27"/>
    <p:sldId id="568" r:id="rId28"/>
    <p:sldId id="2330" r:id="rId29"/>
    <p:sldId id="525" r:id="rId30"/>
    <p:sldId id="529" r:id="rId31"/>
    <p:sldId id="531" r:id="rId32"/>
    <p:sldId id="2422" r:id="rId33"/>
    <p:sldId id="537" r:id="rId34"/>
    <p:sldId id="539" r:id="rId35"/>
    <p:sldId id="545" r:id="rId36"/>
    <p:sldId id="541" r:id="rId37"/>
    <p:sldId id="540" r:id="rId38"/>
    <p:sldId id="2411" r:id="rId39"/>
    <p:sldId id="542" r:id="rId40"/>
    <p:sldId id="543" r:id="rId41"/>
    <p:sldId id="1594" r:id="rId42"/>
    <p:sldId id="555" r:id="rId43"/>
    <p:sldId id="2424" r:id="rId44"/>
    <p:sldId id="2329" r:id="rId45"/>
    <p:sldId id="2431" r:id="rId46"/>
    <p:sldId id="558" r:id="rId47"/>
    <p:sldId id="556" r:id="rId48"/>
    <p:sldId id="2425" r:id="rId49"/>
    <p:sldId id="2426" r:id="rId50"/>
    <p:sldId id="557" r:id="rId51"/>
    <p:sldId id="1589" r:id="rId52"/>
    <p:sldId id="2412" r:id="rId53"/>
    <p:sldId id="2332" r:id="rId54"/>
    <p:sldId id="559" r:id="rId55"/>
    <p:sldId id="2433" r:id="rId56"/>
    <p:sldId id="563" r:id="rId57"/>
    <p:sldId id="565" r:id="rId58"/>
    <p:sldId id="564" r:id="rId59"/>
    <p:sldId id="1590" r:id="rId60"/>
    <p:sldId id="2331" r:id="rId61"/>
    <p:sldId id="544" r:id="rId62"/>
    <p:sldId id="1593" r:id="rId63"/>
    <p:sldId id="1592" r:id="rId64"/>
    <p:sldId id="2405" r:id="rId65"/>
    <p:sldId id="2427" r:id="rId66"/>
    <p:sldId id="1595" r:id="rId67"/>
    <p:sldId id="1599" r:id="rId68"/>
    <p:sldId id="1597" r:id="rId69"/>
    <p:sldId id="1598" r:id="rId70"/>
    <p:sldId id="2430" r:id="rId71"/>
    <p:sldId id="2414" r:id="rId72"/>
    <p:sldId id="2416" r:id="rId73"/>
    <p:sldId id="2417" r:id="rId74"/>
    <p:sldId id="1601" r:id="rId75"/>
    <p:sldId id="1587" r:id="rId76"/>
    <p:sldId id="2421" r:id="rId77"/>
    <p:sldId id="2428" r:id="rId78"/>
    <p:sldId id="567" r:id="rId79"/>
    <p:sldId id="561" r:id="rId80"/>
    <p:sldId id="2434" r:id="rId81"/>
    <p:sldId id="2335" r:id="rId82"/>
    <p:sldId id="2364" r:id="rId83"/>
    <p:sldId id="2400" r:id="rId84"/>
    <p:sldId id="2429" r:id="rId85"/>
    <p:sldId id="2367" r:id="rId86"/>
    <p:sldId id="2404" r:id="rId87"/>
    <p:sldId id="2408" r:id="rId88"/>
    <p:sldId id="2436" r:id="rId89"/>
    <p:sldId id="240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437"/>
            <p14:sldId id="2407"/>
            <p14:sldId id="2369"/>
          </p14:sldIdLst>
        </p14:section>
        <p14:section name="Introduction To Kubernetes" id="{E579A2FF-1FCD-473A-B584-0CB2342D0FE8}">
          <p14:sldIdLst>
            <p14:sldId id="501"/>
            <p14:sldId id="2423"/>
            <p14:sldId id="314"/>
            <p14:sldId id="442"/>
            <p14:sldId id="504"/>
            <p14:sldId id="553"/>
            <p14:sldId id="2432"/>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2422"/>
            <p14:sldId id="537"/>
            <p14:sldId id="539"/>
            <p14:sldId id="545"/>
            <p14:sldId id="541"/>
            <p14:sldId id="540"/>
            <p14:sldId id="2411"/>
            <p14:sldId id="542"/>
            <p14:sldId id="543"/>
            <p14:sldId id="1594"/>
          </p14:sldIdLst>
        </p14:section>
        <p14:section name="Beyond Basics" id="{F736569E-D385-4B16-8A38-B21FC067E04C}">
          <p14:sldIdLst>
            <p14:sldId id="555"/>
            <p14:sldId id="2424"/>
            <p14:sldId id="2329"/>
            <p14:sldId id="2431"/>
            <p14:sldId id="558"/>
            <p14:sldId id="556"/>
            <p14:sldId id="2425"/>
            <p14:sldId id="2426"/>
            <p14:sldId id="557"/>
            <p14:sldId id="1589"/>
            <p14:sldId id="2412"/>
            <p14:sldId id="2332"/>
            <p14:sldId id="559"/>
            <p14:sldId id="2433"/>
            <p14:sldId id="563"/>
            <p14:sldId id="565"/>
            <p14:sldId id="564"/>
            <p14:sldId id="1590"/>
            <p14:sldId id="2331"/>
            <p14:sldId id="544"/>
            <p14:sldId id="1593"/>
            <p14:sldId id="1592"/>
            <p14:sldId id="2405"/>
            <p14:sldId id="2427"/>
            <p14:sldId id="1595"/>
            <p14:sldId id="1599"/>
            <p14:sldId id="1597"/>
            <p14:sldId id="1598"/>
            <p14:sldId id="2430"/>
            <p14:sldId id="2414"/>
            <p14:sldId id="2416"/>
            <p14:sldId id="2417"/>
          </p14:sldIdLst>
        </p14:section>
        <p14:section name="DevOps" id="{93EC80E7-7031-45D5-91DF-E78934F8D1F3}">
          <p14:sldIdLst>
            <p14:sldId id="1601"/>
            <p14:sldId id="1587"/>
            <p14:sldId id="2421"/>
            <p14:sldId id="2428"/>
            <p14:sldId id="567"/>
            <p14:sldId id="561"/>
            <p14:sldId id="2434"/>
          </p14:sldIdLst>
        </p14:section>
        <p14:section name="Azure Kubernetes Service" id="{56785AF8-CDEC-4CB0-A08B-E97639EE03EC}">
          <p14:sldIdLst>
            <p14:sldId id="2335"/>
            <p14:sldId id="2364"/>
            <p14:sldId id="2400"/>
            <p14:sldId id="2429"/>
            <p14:sldId id="2367"/>
            <p14:sldId id="2404"/>
            <p14:sldId id="2408"/>
            <p14:sldId id="2436"/>
          </p14:sldIdLst>
        </p14:section>
        <p14:section name="Closing" id="{47314739-BA7D-469C-8450-9A57E620A446}">
          <p14:sldIdLst>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D4437"/>
    <a:srgbClr val="4DB0FF"/>
    <a:srgbClr val="0078D7"/>
    <a:srgbClr val="F3AD5F"/>
    <a:srgbClr val="F7F7F7"/>
    <a:srgbClr val="414241"/>
    <a:srgbClr val="0078CF"/>
    <a:srgbClr val="FFFF00"/>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E3141-9859-48A6-A9A2-260060AE3A37}" v="205" dt="2026-02-15T11:25:43.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37" autoAdjust="0"/>
    <p:restoredTop sz="97311" autoAdjust="0"/>
  </p:normalViewPr>
  <p:slideViewPr>
    <p:cSldViewPr snapToGrid="0">
      <p:cViewPr varScale="1">
        <p:scale>
          <a:sx n="133" d="100"/>
          <a:sy n="133" d="100"/>
        </p:scale>
        <p:origin x="96" y="366"/>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5/10/relationships/revisionInfo" Target="revisionInfo.xml"/></Relationships>
</file>

<file path=ppt/_rels/viewProps.xml.rels><?xml version="1.0" encoding="UTF-8" standalone="yes"?>
<Relationships xmlns="http://schemas.openxmlformats.org/package/2006/relationships"><Relationship Id="rId26" Type="http://schemas.openxmlformats.org/officeDocument/2006/relationships/slide" Target="slides/slide28.xml"/><Relationship Id="rId21" Type="http://schemas.openxmlformats.org/officeDocument/2006/relationships/slide" Target="slides/slide23.xml"/><Relationship Id="rId42" Type="http://schemas.openxmlformats.org/officeDocument/2006/relationships/slide" Target="slides/slide45.xml"/><Relationship Id="rId47" Type="http://schemas.openxmlformats.org/officeDocument/2006/relationships/slide" Target="slides/slide51.xml"/><Relationship Id="rId63" Type="http://schemas.openxmlformats.org/officeDocument/2006/relationships/slide" Target="slides/slide68.xml"/><Relationship Id="rId68" Type="http://schemas.openxmlformats.org/officeDocument/2006/relationships/slide" Target="slides/slide73.xml"/><Relationship Id="rId16" Type="http://schemas.openxmlformats.org/officeDocument/2006/relationships/slide" Target="slides/slide18.xml"/><Relationship Id="rId11" Type="http://schemas.openxmlformats.org/officeDocument/2006/relationships/slide" Target="slides/slide13.xml"/><Relationship Id="rId24" Type="http://schemas.openxmlformats.org/officeDocument/2006/relationships/slide" Target="slides/slide26.xml"/><Relationship Id="rId32" Type="http://schemas.openxmlformats.org/officeDocument/2006/relationships/slide" Target="slides/slide34.xml"/><Relationship Id="rId37" Type="http://schemas.openxmlformats.org/officeDocument/2006/relationships/slide" Target="slides/slide39.xml"/><Relationship Id="rId40" Type="http://schemas.openxmlformats.org/officeDocument/2006/relationships/slide" Target="slides/slide43.xml"/><Relationship Id="rId45" Type="http://schemas.openxmlformats.org/officeDocument/2006/relationships/slide" Target="slides/slide48.xml"/><Relationship Id="rId53" Type="http://schemas.openxmlformats.org/officeDocument/2006/relationships/slide" Target="slides/slide57.xml"/><Relationship Id="rId58" Type="http://schemas.openxmlformats.org/officeDocument/2006/relationships/slide" Target="slides/slide62.xml"/><Relationship Id="rId66" Type="http://schemas.openxmlformats.org/officeDocument/2006/relationships/slide" Target="slides/slide71.xml"/><Relationship Id="rId74" Type="http://schemas.openxmlformats.org/officeDocument/2006/relationships/slide" Target="slides/slide80.xml"/><Relationship Id="rId79" Type="http://schemas.openxmlformats.org/officeDocument/2006/relationships/slide" Target="slides/slide85.xml"/><Relationship Id="rId5" Type="http://schemas.openxmlformats.org/officeDocument/2006/relationships/slide" Target="slides/slide6.xml"/><Relationship Id="rId61" Type="http://schemas.openxmlformats.org/officeDocument/2006/relationships/slide" Target="slides/slide65.xml"/><Relationship Id="rId19" Type="http://schemas.openxmlformats.org/officeDocument/2006/relationships/slide" Target="slides/slide21.xml"/><Relationship Id="rId14" Type="http://schemas.openxmlformats.org/officeDocument/2006/relationships/slide" Target="slides/slide16.xml"/><Relationship Id="rId22" Type="http://schemas.openxmlformats.org/officeDocument/2006/relationships/slide" Target="slides/slide24.xml"/><Relationship Id="rId27" Type="http://schemas.openxmlformats.org/officeDocument/2006/relationships/slide" Target="slides/slide29.xml"/><Relationship Id="rId30" Type="http://schemas.openxmlformats.org/officeDocument/2006/relationships/slide" Target="slides/slide32.xml"/><Relationship Id="rId35" Type="http://schemas.openxmlformats.org/officeDocument/2006/relationships/slide" Target="slides/slide37.xml"/><Relationship Id="rId43" Type="http://schemas.openxmlformats.org/officeDocument/2006/relationships/slide" Target="slides/slide46.xml"/><Relationship Id="rId48" Type="http://schemas.openxmlformats.org/officeDocument/2006/relationships/slide" Target="slides/slide52.xml"/><Relationship Id="rId56" Type="http://schemas.openxmlformats.org/officeDocument/2006/relationships/slide" Target="slides/slide60.xml"/><Relationship Id="rId64" Type="http://schemas.openxmlformats.org/officeDocument/2006/relationships/slide" Target="slides/slide69.xml"/><Relationship Id="rId69" Type="http://schemas.openxmlformats.org/officeDocument/2006/relationships/slide" Target="slides/slide75.xml"/><Relationship Id="rId77" Type="http://schemas.openxmlformats.org/officeDocument/2006/relationships/slide" Target="slides/slide83.xml"/><Relationship Id="rId8" Type="http://schemas.openxmlformats.org/officeDocument/2006/relationships/slide" Target="slides/slide9.xml"/><Relationship Id="rId51" Type="http://schemas.openxmlformats.org/officeDocument/2006/relationships/slide" Target="slides/slide55.xml"/><Relationship Id="rId72" Type="http://schemas.openxmlformats.org/officeDocument/2006/relationships/slide" Target="slides/slide78.xml"/><Relationship Id="rId80" Type="http://schemas.openxmlformats.org/officeDocument/2006/relationships/slide" Target="slides/slide86.xml"/><Relationship Id="rId3" Type="http://schemas.openxmlformats.org/officeDocument/2006/relationships/slide" Target="slides/slide4.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7.xml"/><Relationship Id="rId33" Type="http://schemas.openxmlformats.org/officeDocument/2006/relationships/slide" Target="slides/slide35.xml"/><Relationship Id="rId38" Type="http://schemas.openxmlformats.org/officeDocument/2006/relationships/slide" Target="slides/slide40.xml"/><Relationship Id="rId46" Type="http://schemas.openxmlformats.org/officeDocument/2006/relationships/slide" Target="slides/slide50.xml"/><Relationship Id="rId59" Type="http://schemas.openxmlformats.org/officeDocument/2006/relationships/slide" Target="slides/slide63.xml"/><Relationship Id="rId67" Type="http://schemas.openxmlformats.org/officeDocument/2006/relationships/slide" Target="slides/slide72.xml"/><Relationship Id="rId20" Type="http://schemas.openxmlformats.org/officeDocument/2006/relationships/slide" Target="slides/slide22.xml"/><Relationship Id="rId41" Type="http://schemas.openxmlformats.org/officeDocument/2006/relationships/slide" Target="slides/slide44.xml"/><Relationship Id="rId54" Type="http://schemas.openxmlformats.org/officeDocument/2006/relationships/slide" Target="slides/slide58.xml"/><Relationship Id="rId62" Type="http://schemas.openxmlformats.org/officeDocument/2006/relationships/slide" Target="slides/slide66.xml"/><Relationship Id="rId70" Type="http://schemas.openxmlformats.org/officeDocument/2006/relationships/slide" Target="slides/slide76.xml"/><Relationship Id="rId75" Type="http://schemas.openxmlformats.org/officeDocument/2006/relationships/slide" Target="slides/slide81.xml"/><Relationship Id="rId1" Type="http://schemas.openxmlformats.org/officeDocument/2006/relationships/slide" Target="slides/slide1.xml"/><Relationship Id="rId6" Type="http://schemas.openxmlformats.org/officeDocument/2006/relationships/slide" Target="slides/slide7.xml"/><Relationship Id="rId15" Type="http://schemas.openxmlformats.org/officeDocument/2006/relationships/slide" Target="slides/slide17.xml"/><Relationship Id="rId23" Type="http://schemas.openxmlformats.org/officeDocument/2006/relationships/slide" Target="slides/slide25.xml"/><Relationship Id="rId28" Type="http://schemas.openxmlformats.org/officeDocument/2006/relationships/slide" Target="slides/slide30.xml"/><Relationship Id="rId36" Type="http://schemas.openxmlformats.org/officeDocument/2006/relationships/slide" Target="slides/slide38.xml"/><Relationship Id="rId49" Type="http://schemas.openxmlformats.org/officeDocument/2006/relationships/slide" Target="slides/slide53.xml"/><Relationship Id="rId57" Type="http://schemas.openxmlformats.org/officeDocument/2006/relationships/slide" Target="slides/slide61.xml"/><Relationship Id="rId10" Type="http://schemas.openxmlformats.org/officeDocument/2006/relationships/slide" Target="slides/slide12.xml"/><Relationship Id="rId31" Type="http://schemas.openxmlformats.org/officeDocument/2006/relationships/slide" Target="slides/slide33.xml"/><Relationship Id="rId44" Type="http://schemas.openxmlformats.org/officeDocument/2006/relationships/slide" Target="slides/slide47.xml"/><Relationship Id="rId52" Type="http://schemas.openxmlformats.org/officeDocument/2006/relationships/slide" Target="slides/slide56.xml"/><Relationship Id="rId60" Type="http://schemas.openxmlformats.org/officeDocument/2006/relationships/slide" Target="slides/slide64.xml"/><Relationship Id="rId65" Type="http://schemas.openxmlformats.org/officeDocument/2006/relationships/slide" Target="slides/slide70.xml"/><Relationship Id="rId73" Type="http://schemas.openxmlformats.org/officeDocument/2006/relationships/slide" Target="slides/slide79.xml"/><Relationship Id="rId78" Type="http://schemas.openxmlformats.org/officeDocument/2006/relationships/slide" Target="slides/slide84.xml"/><Relationship Id="rId4" Type="http://schemas.openxmlformats.org/officeDocument/2006/relationships/slide" Target="slides/slide5.xml"/><Relationship Id="rId9" Type="http://schemas.openxmlformats.org/officeDocument/2006/relationships/slide" Target="slides/slide10.xml"/><Relationship Id="rId13" Type="http://schemas.openxmlformats.org/officeDocument/2006/relationships/slide" Target="slides/slide15.xml"/><Relationship Id="rId18" Type="http://schemas.openxmlformats.org/officeDocument/2006/relationships/slide" Target="slides/slide20.xml"/><Relationship Id="rId39" Type="http://schemas.openxmlformats.org/officeDocument/2006/relationships/slide" Target="slides/slide41.xml"/><Relationship Id="rId34" Type="http://schemas.openxmlformats.org/officeDocument/2006/relationships/slide" Target="slides/slide36.xml"/><Relationship Id="rId50" Type="http://schemas.openxmlformats.org/officeDocument/2006/relationships/slide" Target="slides/slide54.xml"/><Relationship Id="rId55" Type="http://schemas.openxmlformats.org/officeDocument/2006/relationships/slide" Target="slides/slide59.xml"/><Relationship Id="rId76" Type="http://schemas.openxmlformats.org/officeDocument/2006/relationships/slide" Target="slides/slide82.xml"/><Relationship Id="rId7" Type="http://schemas.openxmlformats.org/officeDocument/2006/relationships/slide" Target="slides/slide8.xml"/><Relationship Id="rId71" Type="http://schemas.openxmlformats.org/officeDocument/2006/relationships/slide" Target="slides/slide77.xml"/><Relationship Id="rId2" Type="http://schemas.openxmlformats.org/officeDocument/2006/relationships/slide" Target="slides/slide3.xml"/><Relationship Id="rId2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oleman" userId="00a3929e-3c8f-4fed-bd88-8da65f163724" providerId="ADAL" clId="{B8251697-B3AE-46F6-BECF-0FEBF6625DAE}"/>
    <pc:docChg chg="custSel addSld delSld modSld modSection">
      <pc:chgData name="Ben Coleman" userId="00a3929e-3c8f-4fed-bd88-8da65f163724" providerId="ADAL" clId="{B8251697-B3AE-46F6-BECF-0FEBF6625DAE}" dt="2026-02-15T11:32:14.337" v="228" actId="47"/>
      <pc:docMkLst>
        <pc:docMk/>
      </pc:docMkLst>
      <pc:sldChg chg="addSp delSp modSp mod">
        <pc:chgData name="Ben Coleman" userId="00a3929e-3c8f-4fed-bd88-8da65f163724" providerId="ADAL" clId="{B8251697-B3AE-46F6-BECF-0FEBF6625DAE}" dt="2026-02-15T10:20:24.137" v="6" actId="1076"/>
        <pc:sldMkLst>
          <pc:docMk/>
          <pc:sldMk cId="227931199" sldId="314"/>
        </pc:sldMkLst>
        <pc:spChg chg="del">
          <ac:chgData name="Ben Coleman" userId="00a3929e-3c8f-4fed-bd88-8da65f163724" providerId="ADAL" clId="{B8251697-B3AE-46F6-BECF-0FEBF6625DAE}" dt="2026-02-15T10:19:29.714" v="2" actId="478"/>
          <ac:spMkLst>
            <pc:docMk/>
            <pc:sldMk cId="227931199" sldId="314"/>
            <ac:spMk id="13" creationId="{8D6E61CB-54AB-4C58-8A6E-481DDEF8E284}"/>
          </ac:spMkLst>
        </pc:spChg>
        <pc:picChg chg="add mod">
          <ac:chgData name="Ben Coleman" userId="00a3929e-3c8f-4fed-bd88-8da65f163724" providerId="ADAL" clId="{B8251697-B3AE-46F6-BECF-0FEBF6625DAE}" dt="2026-02-15T10:20:24.137" v="6" actId="1076"/>
          <ac:picMkLst>
            <pc:docMk/>
            <pc:sldMk cId="227931199" sldId="314"/>
            <ac:picMk id="6" creationId="{6117FB39-13B2-FF3A-502D-34652CB5DFAE}"/>
          </ac:picMkLst>
        </pc:picChg>
      </pc:sldChg>
      <pc:sldChg chg="del">
        <pc:chgData name="Ben Coleman" userId="00a3929e-3c8f-4fed-bd88-8da65f163724" providerId="ADAL" clId="{B8251697-B3AE-46F6-BECF-0FEBF6625DAE}" dt="2026-02-15T11:32:14.337" v="228" actId="47"/>
        <pc:sldMkLst>
          <pc:docMk/>
          <pc:sldMk cId="788870163" sldId="443"/>
        </pc:sldMkLst>
      </pc:sldChg>
      <pc:sldChg chg="new del">
        <pc:chgData name="Ben Coleman" userId="00a3929e-3c8f-4fed-bd88-8da65f163724" providerId="ADAL" clId="{B8251697-B3AE-46F6-BECF-0FEBF6625DAE}" dt="2026-02-15T10:19:08.810" v="1" actId="2696"/>
        <pc:sldMkLst>
          <pc:docMk/>
          <pc:sldMk cId="2222356252" sldId="2423"/>
        </pc:sldMkLst>
      </pc:sldChg>
      <pc:sldChg chg="addSp delSp modSp add mod modAnim">
        <pc:chgData name="Ben Coleman" userId="00a3929e-3c8f-4fed-bd88-8da65f163724" providerId="ADAL" clId="{B8251697-B3AE-46F6-BECF-0FEBF6625DAE}" dt="2026-02-15T11:25:43.759" v="227"/>
        <pc:sldMkLst>
          <pc:docMk/>
          <pc:sldMk cId="3102616952" sldId="2423"/>
        </pc:sldMkLst>
        <pc:spChg chg="mod">
          <ac:chgData name="Ben Coleman" userId="00a3929e-3c8f-4fed-bd88-8da65f163724" providerId="ADAL" clId="{B8251697-B3AE-46F6-BECF-0FEBF6625DAE}" dt="2026-02-15T10:45:59.864" v="129"/>
          <ac:spMkLst>
            <pc:docMk/>
            <pc:sldMk cId="3102616952" sldId="2423"/>
            <ac:spMk id="2" creationId="{D853D854-C37F-394D-F3FB-3AD9D328A1F6}"/>
          </ac:spMkLst>
        </pc:spChg>
        <pc:graphicFrameChg chg="add del mod modGraphic">
          <ac:chgData name="Ben Coleman" userId="00a3929e-3c8f-4fed-bd88-8da65f163724" providerId="ADAL" clId="{B8251697-B3AE-46F6-BECF-0FEBF6625DAE}" dt="2026-02-15T10:36:20.850" v="38" actId="478"/>
          <ac:graphicFrameMkLst>
            <pc:docMk/>
            <pc:sldMk cId="3102616952" sldId="2423"/>
            <ac:graphicFrameMk id="3" creationId="{A73CC790-1A2C-A0A0-4C62-6F62B1A3123D}"/>
          </ac:graphicFrameMkLst>
        </pc:graphicFrameChg>
        <pc:graphicFrameChg chg="del">
          <ac:chgData name="Ben Coleman" userId="00a3929e-3c8f-4fed-bd88-8da65f163724" providerId="ADAL" clId="{B8251697-B3AE-46F6-BECF-0FEBF6625DAE}" dt="2026-02-15T10:32:41.122" v="8" actId="478"/>
          <ac:graphicFrameMkLst>
            <pc:docMk/>
            <pc:sldMk cId="3102616952" sldId="2423"/>
            <ac:graphicFrameMk id="4" creationId="{8949A23E-A819-B703-DCC3-88A37AF0A437}"/>
          </ac:graphicFrameMkLst>
        </pc:graphicFrameChg>
        <pc:graphicFrameChg chg="add del mod modGraphic">
          <ac:chgData name="Ben Coleman" userId="00a3929e-3c8f-4fed-bd88-8da65f163724" providerId="ADAL" clId="{B8251697-B3AE-46F6-BECF-0FEBF6625DAE}" dt="2026-02-15T10:41:29.046" v="98" actId="478"/>
          <ac:graphicFrameMkLst>
            <pc:docMk/>
            <pc:sldMk cId="3102616952" sldId="2423"/>
            <ac:graphicFrameMk id="5" creationId="{F85482E2-0027-2C41-A78E-B0D04A4E0AB5}"/>
          </ac:graphicFrameMkLst>
        </pc:graphicFrameChg>
        <pc:graphicFrameChg chg="add del mod modGraphic">
          <ac:chgData name="Ben Coleman" userId="00a3929e-3c8f-4fed-bd88-8da65f163724" providerId="ADAL" clId="{B8251697-B3AE-46F6-BECF-0FEBF6625DAE}" dt="2026-02-15T10:41:37.625" v="100" actId="478"/>
          <ac:graphicFrameMkLst>
            <pc:docMk/>
            <pc:sldMk cId="3102616952" sldId="2423"/>
            <ac:graphicFrameMk id="7" creationId="{9A62E4AB-7922-AAD9-5309-95A140BE9767}"/>
          </ac:graphicFrameMkLst>
        </pc:graphicFrameChg>
        <pc:graphicFrameChg chg="add del mod modGraphic">
          <ac:chgData name="Ben Coleman" userId="00a3929e-3c8f-4fed-bd88-8da65f163724" providerId="ADAL" clId="{B8251697-B3AE-46F6-BECF-0FEBF6625DAE}" dt="2026-02-15T10:42:02.576" v="103" actId="478"/>
          <ac:graphicFrameMkLst>
            <pc:docMk/>
            <pc:sldMk cId="3102616952" sldId="2423"/>
            <ac:graphicFrameMk id="9" creationId="{7E82C330-9941-9298-14D7-863BE4955A66}"/>
          </ac:graphicFrameMkLst>
        </pc:graphicFrameChg>
        <pc:graphicFrameChg chg="add del modGraphic">
          <ac:chgData name="Ben Coleman" userId="00a3929e-3c8f-4fed-bd88-8da65f163724" providerId="ADAL" clId="{B8251697-B3AE-46F6-BECF-0FEBF6625DAE}" dt="2026-02-15T10:42:20.860" v="105" actId="478"/>
          <ac:graphicFrameMkLst>
            <pc:docMk/>
            <pc:sldMk cId="3102616952" sldId="2423"/>
            <ac:graphicFrameMk id="11" creationId="{888AEDCD-9C2C-F277-9BD1-5BFA97733F5D}"/>
          </ac:graphicFrameMkLst>
        </pc:graphicFrameChg>
        <pc:graphicFrameChg chg="add mod modGraphic">
          <ac:chgData name="Ben Coleman" userId="00a3929e-3c8f-4fed-bd88-8da65f163724" providerId="ADAL" clId="{B8251697-B3AE-46F6-BECF-0FEBF6625DAE}" dt="2026-02-15T11:20:54.274" v="203"/>
          <ac:graphicFrameMkLst>
            <pc:docMk/>
            <pc:sldMk cId="3102616952" sldId="2423"/>
            <ac:graphicFrameMk id="13" creationId="{968EDB18-B439-CE7E-617E-07534106844D}"/>
          </ac:graphicFrameMkLst>
        </pc:graphicFrameChg>
        <pc:graphicFrameChg chg="add mod">
          <ac:chgData name="Ben Coleman" userId="00a3929e-3c8f-4fed-bd88-8da65f163724" providerId="ADAL" clId="{B8251697-B3AE-46F6-BECF-0FEBF6625DAE}" dt="2026-02-15T11:24:53.264" v="221" actId="18131"/>
          <ac:graphicFrameMkLst>
            <pc:docMk/>
            <pc:sldMk cId="3102616952" sldId="2423"/>
            <ac:graphicFrameMk id="14" creationId="{217C53CF-1059-C672-D066-57092854C563}"/>
          </ac:graphicFrameMkLst>
        </pc:graphicFrameChg>
        <pc:picChg chg="del">
          <ac:chgData name="Ben Coleman" userId="00a3929e-3c8f-4fed-bd88-8da65f163724" providerId="ADAL" clId="{B8251697-B3AE-46F6-BECF-0FEBF6625DAE}" dt="2026-02-15T10:32:43.823" v="9" actId="478"/>
          <ac:picMkLst>
            <pc:docMk/>
            <pc:sldMk cId="3102616952" sldId="2423"/>
            <ac:picMk id="6" creationId="{6C019D67-AE6D-7056-4DAD-174791947FB2}"/>
          </ac:picMkLst>
        </pc:picChg>
        <pc:picChg chg="del">
          <ac:chgData name="Ben Coleman" userId="00a3929e-3c8f-4fed-bd88-8da65f163724" providerId="ADAL" clId="{B8251697-B3AE-46F6-BECF-0FEBF6625DAE}" dt="2026-02-15T10:32:43.823" v="9" actId="478"/>
          <ac:picMkLst>
            <pc:docMk/>
            <pc:sldMk cId="3102616952" sldId="2423"/>
            <ac:picMk id="8" creationId="{EC8F329D-41B9-A123-9F5D-CA8891861549}"/>
          </ac:picMkLst>
        </pc:picChg>
        <pc:picChg chg="del">
          <ac:chgData name="Ben Coleman" userId="00a3929e-3c8f-4fed-bd88-8da65f163724" providerId="ADAL" clId="{B8251697-B3AE-46F6-BECF-0FEBF6625DAE}" dt="2026-02-15T10:32:43.823" v="9" actId="478"/>
          <ac:picMkLst>
            <pc:docMk/>
            <pc:sldMk cId="3102616952" sldId="2423"/>
            <ac:picMk id="12" creationId="{5F443ABE-994E-9CC5-7134-42CE84300D46}"/>
          </ac:picMkLst>
        </pc:picChg>
        <pc:picChg chg="del">
          <ac:chgData name="Ben Coleman" userId="00a3929e-3c8f-4fed-bd88-8da65f163724" providerId="ADAL" clId="{B8251697-B3AE-46F6-BECF-0FEBF6625DAE}" dt="2026-02-15T10:32:43.823" v="9" actId="478"/>
          <ac:picMkLst>
            <pc:docMk/>
            <pc:sldMk cId="3102616952" sldId="2423"/>
            <ac:picMk id="16" creationId="{508E1B92-7C96-0DBB-3D6E-D51211F25DB5}"/>
          </ac:picMkLst>
        </pc:picChg>
        <pc:picChg chg="del">
          <ac:chgData name="Ben Coleman" userId="00a3929e-3c8f-4fed-bd88-8da65f163724" providerId="ADAL" clId="{B8251697-B3AE-46F6-BECF-0FEBF6625DAE}" dt="2026-02-15T10:32:43.823" v="9" actId="478"/>
          <ac:picMkLst>
            <pc:docMk/>
            <pc:sldMk cId="3102616952" sldId="2423"/>
            <ac:picMk id="18" creationId="{44BB22D3-7E3A-8B59-538A-7A793CA635F7}"/>
          </ac:picMkLst>
        </pc:picChg>
        <pc:picChg chg="del">
          <ac:chgData name="Ben Coleman" userId="00a3929e-3c8f-4fed-bd88-8da65f163724" providerId="ADAL" clId="{B8251697-B3AE-46F6-BECF-0FEBF6625DAE}" dt="2026-02-15T10:32:43.823" v="9" actId="478"/>
          <ac:picMkLst>
            <pc:docMk/>
            <pc:sldMk cId="3102616952" sldId="2423"/>
            <ac:picMk id="28" creationId="{5274949C-4060-1D52-282F-C8F83FB77C05}"/>
          </ac:picMkLst>
        </pc:picChg>
        <pc:picChg chg="del">
          <ac:chgData name="Ben Coleman" userId="00a3929e-3c8f-4fed-bd88-8da65f163724" providerId="ADAL" clId="{B8251697-B3AE-46F6-BECF-0FEBF6625DAE}" dt="2026-02-15T10:32:43.823" v="9" actId="478"/>
          <ac:picMkLst>
            <pc:docMk/>
            <pc:sldMk cId="3102616952" sldId="2423"/>
            <ac:picMk id="32" creationId="{3A5A612D-17B6-425F-851E-B8DD38B66C07}"/>
          </ac:picMkLst>
        </pc:picChg>
        <pc:picChg chg="del">
          <ac:chgData name="Ben Coleman" userId="00a3929e-3c8f-4fed-bd88-8da65f163724" providerId="ADAL" clId="{B8251697-B3AE-46F6-BECF-0FEBF6625DAE}" dt="2026-02-15T10:32:43.823" v="9" actId="478"/>
          <ac:picMkLst>
            <pc:docMk/>
            <pc:sldMk cId="3102616952" sldId="2423"/>
            <ac:picMk id="34" creationId="{25E4F44B-D10A-752F-D7C1-A1FE7C0FD465}"/>
          </ac:picMkLst>
        </pc:picChg>
        <pc:picChg chg="del">
          <ac:chgData name="Ben Coleman" userId="00a3929e-3c8f-4fed-bd88-8da65f163724" providerId="ADAL" clId="{B8251697-B3AE-46F6-BECF-0FEBF6625DAE}" dt="2026-02-15T10:32:43.823" v="9" actId="478"/>
          <ac:picMkLst>
            <pc:docMk/>
            <pc:sldMk cId="3102616952" sldId="2423"/>
            <ac:picMk id="36" creationId="{CBE14BC2-C915-C085-FF84-2F330B5FFB85}"/>
          </ac:picMkLst>
        </pc:picChg>
        <pc:picChg chg="del">
          <ac:chgData name="Ben Coleman" userId="00a3929e-3c8f-4fed-bd88-8da65f163724" providerId="ADAL" clId="{B8251697-B3AE-46F6-BECF-0FEBF6625DAE}" dt="2026-02-15T10:32:43.823" v="9" actId="478"/>
          <ac:picMkLst>
            <pc:docMk/>
            <pc:sldMk cId="3102616952" sldId="2423"/>
            <ac:picMk id="38" creationId="{00954B1E-9226-8914-ACBD-A658D629687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ata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0"/>
            <a:t>Run on any infrastructure – cloud, on-prem, or hybrid</a:t>
          </a:r>
          <a:endParaRPr lang="en-GB" b="0" dirty="0"/>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ED6A4CE4-03CE-4177-8608-BAD91474B499}">
      <dgm:prSet/>
      <dgm:spPr/>
      <dgm:t>
        <a:bodyPr/>
        <a:lstStyle/>
        <a:p>
          <a:pPr>
            <a:buNone/>
          </a:pPr>
          <a:r>
            <a:rPr lang="en-GB" b="0"/>
            <a:t>Enforce security policies and access control</a:t>
          </a:r>
        </a:p>
      </dgm:t>
    </dgm:pt>
    <dgm:pt modelId="{36FB76C1-2227-4A7C-8891-B07407855763}" type="parTrans" cxnId="{645BAC3B-3BF7-439E-A62B-F582D79FF890}">
      <dgm:prSet/>
      <dgm:spPr/>
      <dgm:t>
        <a:bodyPr/>
        <a:lstStyle/>
        <a:p>
          <a:endParaRPr lang="en-GB"/>
        </a:p>
      </dgm:t>
    </dgm:pt>
    <dgm:pt modelId="{594D203A-27AE-4BCD-8BEA-059671FB3F05}" type="sibTrans" cxnId="{645BAC3B-3BF7-439E-A62B-F582D79FF890}">
      <dgm:prSet/>
      <dgm:spPr/>
      <dgm:t>
        <a:bodyPr/>
        <a:lstStyle/>
        <a:p>
          <a:endParaRPr lang="en-GB"/>
        </a:p>
      </dgm:t>
    </dgm:pt>
    <dgm:pt modelId="{EEEFE587-3996-483F-B106-525F8F45759A}">
      <dgm:prSet/>
      <dgm:spPr/>
      <dgm:t>
        <a:bodyPr/>
        <a:lstStyle/>
        <a:p>
          <a:pPr>
            <a:buNone/>
          </a:pPr>
          <a:r>
            <a:rPr lang="en-GB" b="0"/>
            <a:t>Extend with a rich ecosystem of tools and integrations</a:t>
          </a:r>
        </a:p>
      </dgm:t>
    </dgm:pt>
    <dgm:pt modelId="{8D6D5884-3E6A-4D23-82B7-15A897060BB4}" type="parTrans" cxnId="{C47FDDEF-25D9-487B-9FD5-853A67EE7894}">
      <dgm:prSet/>
      <dgm:spPr/>
      <dgm:t>
        <a:bodyPr/>
        <a:lstStyle/>
        <a:p>
          <a:endParaRPr lang="en-GB"/>
        </a:p>
      </dgm:t>
    </dgm:pt>
    <dgm:pt modelId="{02FD02A8-BB82-482A-BE4B-97C094F6B07F}" type="sibTrans" cxnId="{C47FDDEF-25D9-487B-9FD5-853A67EE7894}">
      <dgm:prSet/>
      <dgm:spPr/>
      <dgm:t>
        <a:bodyPr/>
        <a:lstStyle/>
        <a:p>
          <a:endParaRPr lang="en-GB"/>
        </a:p>
      </dgm:t>
    </dgm:pt>
    <dgm:pt modelId="{7BF36035-75C1-4089-838A-3976C2E68421}">
      <dgm:prSet/>
      <dgm:spPr/>
      <dgm:t>
        <a:bodyPr/>
        <a:lstStyle/>
        <a:p>
          <a:pPr>
            <a:buNone/>
          </a:pPr>
          <a:r>
            <a:rPr lang="en-GB" b="0"/>
            <a:t>Modern declarative configuration and APIs</a:t>
          </a:r>
        </a:p>
      </dgm:t>
    </dgm:pt>
    <dgm:pt modelId="{2F9855B9-EF18-461B-BDA2-F265BD368CAE}" type="parTrans" cxnId="{A2129A59-884B-400C-8CE1-83F73B3D5E2B}">
      <dgm:prSet/>
      <dgm:spPr/>
      <dgm:t>
        <a:bodyPr/>
        <a:lstStyle/>
        <a:p>
          <a:endParaRPr lang="en-GB"/>
        </a:p>
      </dgm:t>
    </dgm:pt>
    <dgm:pt modelId="{D6C67B80-373D-40BA-B03B-1BE2CE93C237}" type="sibTrans" cxnId="{A2129A59-884B-400C-8CE1-83F73B3D5E2B}">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788F2211-CA50-447B-878F-E112BB38E042}" type="pres">
      <dgm:prSet presAssocID="{ED6A4CE4-03CE-4177-8608-BAD91474B499}" presName="compNode" presStyleCnt="0"/>
      <dgm:spPr/>
    </dgm:pt>
    <dgm:pt modelId="{AF550B66-EE47-462D-BAA9-BC3482583B11}" type="pres">
      <dgm:prSet presAssocID="{ED6A4CE4-03CE-4177-8608-BAD91474B499}"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dgm:spPr>
    </dgm:pt>
    <dgm:pt modelId="{6BFCE384-152F-4469-A7E3-1B0F9AD60DE8}" type="pres">
      <dgm:prSet presAssocID="{ED6A4CE4-03CE-4177-8608-BAD91474B499}" presName="textRect" presStyleLbl="revTx" presStyleIdx="1" presStyleCnt="4">
        <dgm:presLayoutVars>
          <dgm:bulletEnabled val="1"/>
        </dgm:presLayoutVars>
      </dgm:prSet>
      <dgm:spPr/>
    </dgm:pt>
    <dgm:pt modelId="{154CCC7C-7B35-454E-8C2A-ED709C23B9C8}" type="pres">
      <dgm:prSet presAssocID="{594D203A-27AE-4BCD-8BEA-059671FB3F05}" presName="sibTrans" presStyleLbl="sibTrans2D1" presStyleIdx="0" presStyleCnt="0"/>
      <dgm:spPr/>
    </dgm:pt>
    <dgm:pt modelId="{63A53530-90C2-476B-98F3-7290B53F5C4F}" type="pres">
      <dgm:prSet presAssocID="{EEEFE587-3996-483F-B106-525F8F45759A}" presName="compNode" presStyleCnt="0"/>
      <dgm:spPr/>
    </dgm:pt>
    <dgm:pt modelId="{5EF4626E-46A2-478E-A0EC-665C08F509EA}" type="pres">
      <dgm:prSet presAssocID="{EEEFE587-3996-483F-B106-525F8F45759A}" presName="pictRect" presStyleLbl="node1" presStyleIdx="2" presStyleCnt="4"/>
      <dgm:spPr>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dgm:spPr>
    </dgm:pt>
    <dgm:pt modelId="{096AF1F2-B8E9-409A-840C-557A939849A2}" type="pres">
      <dgm:prSet presAssocID="{EEEFE587-3996-483F-B106-525F8F45759A}" presName="textRect" presStyleLbl="revTx" presStyleIdx="2" presStyleCnt="4">
        <dgm:presLayoutVars>
          <dgm:bulletEnabled val="1"/>
        </dgm:presLayoutVars>
      </dgm:prSet>
      <dgm:spPr/>
    </dgm:pt>
    <dgm:pt modelId="{AF149B37-02A4-4F47-8C12-B2F0425AA292}" type="pres">
      <dgm:prSet presAssocID="{02FD02A8-BB82-482A-BE4B-97C094F6B07F}" presName="sibTrans" presStyleLbl="sibTrans2D1" presStyleIdx="0" presStyleCnt="0"/>
      <dgm:spPr/>
    </dgm:pt>
    <dgm:pt modelId="{4E60304C-70A5-43B5-B2AF-58B2DB7CF422}" type="pres">
      <dgm:prSet presAssocID="{7BF36035-75C1-4089-838A-3976C2E68421}" presName="compNode" presStyleCnt="0"/>
      <dgm:spPr/>
    </dgm:pt>
    <dgm:pt modelId="{292C78A8-6229-4F0F-BE32-A38B132102B3}" type="pres">
      <dgm:prSet presAssocID="{7BF36035-75C1-4089-838A-3976C2E68421}" presName="pictRect" presStyleLbl="node1" presStyleIdx="3" presStyleCnt="4"/>
      <dgm:spPr>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dgm:spPr>
    </dgm:pt>
    <dgm:pt modelId="{850D06CA-7D66-4095-82D3-AC1103BA659C}" type="pres">
      <dgm:prSet presAssocID="{7BF36035-75C1-4089-838A-3976C2E6842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645BAC3B-3BF7-439E-A62B-F582D79FF890}" srcId="{1C718A27-B619-4A2E-A3C9-727CA09DF6DA}" destId="{ED6A4CE4-03CE-4177-8608-BAD91474B499}" srcOrd="1" destOrd="0" parTransId="{36FB76C1-2227-4A7C-8891-B07407855763}" sibTransId="{594D203A-27AE-4BCD-8BEA-059671FB3F05}"/>
    <dgm:cxn modelId="{05ACD35E-F723-41A2-9EAE-F4E620C0FC64}" type="presOf" srcId="{EEEFE587-3996-483F-B106-525F8F45759A}" destId="{096AF1F2-B8E9-409A-840C-557A939849A2}" srcOrd="0" destOrd="0" presId="urn:microsoft.com/office/officeart/2005/8/layout/pList1"/>
    <dgm:cxn modelId="{14DAC765-B763-4D6A-A8F5-7A361F4B6675}" type="presOf" srcId="{ED6A4CE4-03CE-4177-8608-BAD91474B499}" destId="{6BFCE384-152F-4469-A7E3-1B0F9AD60DE8}" srcOrd="0" destOrd="0" presId="urn:microsoft.com/office/officeart/2005/8/layout/pList1"/>
    <dgm:cxn modelId="{94625A78-4FE2-401F-BCBD-376FE0D30DCA}" type="presOf" srcId="{02FD02A8-BB82-482A-BE4B-97C094F6B07F}" destId="{AF149B37-02A4-4F47-8C12-B2F0425AA292}" srcOrd="0" destOrd="0" presId="urn:microsoft.com/office/officeart/2005/8/layout/pList1"/>
    <dgm:cxn modelId="{A2129A59-884B-400C-8CE1-83F73B3D5E2B}" srcId="{1C718A27-B619-4A2E-A3C9-727CA09DF6DA}" destId="{7BF36035-75C1-4089-838A-3976C2E68421}" srcOrd="3" destOrd="0" parTransId="{2F9855B9-EF18-461B-BDA2-F265BD368CAE}" sibTransId="{D6C67B80-373D-40BA-B03B-1BE2CE93C237}"/>
    <dgm:cxn modelId="{765A1C93-61CB-4103-BD1A-FE03B7F0E94A}" srcId="{1C718A27-B619-4A2E-A3C9-727CA09DF6DA}" destId="{701673E1-FE3B-43EF-8EAD-669D7D75B8F8}" srcOrd="0" destOrd="0" parTransId="{C286CBCA-CF51-4F30-AA21-7058676F619C}" sibTransId="{A15A4202-AF6B-46D0-94CB-8224C7ED43CB}"/>
    <dgm:cxn modelId="{9A6DACA8-1273-41CC-8623-78DEFE9C24B5}" type="presOf" srcId="{701673E1-FE3B-43EF-8EAD-669D7D75B8F8}" destId="{451D52A3-2E38-40D5-9FF6-33075B51C3B7}"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D40965CC-0140-400D-9763-1F5BB11873B2}" type="presOf" srcId="{7BF36035-75C1-4089-838A-3976C2E68421}" destId="{850D06CA-7D66-4095-82D3-AC1103BA659C}" srcOrd="0" destOrd="0" presId="urn:microsoft.com/office/officeart/2005/8/layout/pList1"/>
    <dgm:cxn modelId="{C47FDDEF-25D9-487B-9FD5-853A67EE7894}" srcId="{1C718A27-B619-4A2E-A3C9-727CA09DF6DA}" destId="{EEEFE587-3996-483F-B106-525F8F45759A}" srcOrd="2" destOrd="0" parTransId="{8D6D5884-3E6A-4D23-82B7-15A897060BB4}" sibTransId="{02FD02A8-BB82-482A-BE4B-97C094F6B07F}"/>
    <dgm:cxn modelId="{4688BAF4-3D7E-48E1-BC47-61F3C74F9A87}" type="presOf" srcId="{594D203A-27AE-4BCD-8BEA-059671FB3F05}" destId="{154CCC7C-7B35-454E-8C2A-ED709C23B9C8}"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4C9C1E1-B3A1-4DEA-87DC-244BEB95ED7E}" type="presParOf" srcId="{8034F4CC-3564-49D8-9611-4DA8801E68EC}" destId="{788F2211-CA50-447B-878F-E112BB38E042}" srcOrd="2" destOrd="0" presId="urn:microsoft.com/office/officeart/2005/8/layout/pList1"/>
    <dgm:cxn modelId="{1CA7A2A3-E348-44FB-8B12-1115985F54FE}" type="presParOf" srcId="{788F2211-CA50-447B-878F-E112BB38E042}" destId="{AF550B66-EE47-462D-BAA9-BC3482583B11}" srcOrd="0" destOrd="0" presId="urn:microsoft.com/office/officeart/2005/8/layout/pList1"/>
    <dgm:cxn modelId="{0FF9315B-521E-43C7-9113-4F9497757990}" type="presParOf" srcId="{788F2211-CA50-447B-878F-E112BB38E042}" destId="{6BFCE384-152F-4469-A7E3-1B0F9AD60DE8}" srcOrd="1" destOrd="0" presId="urn:microsoft.com/office/officeart/2005/8/layout/pList1"/>
    <dgm:cxn modelId="{52A072FD-6FB5-4581-9887-D005CBBCC9A7}" type="presParOf" srcId="{8034F4CC-3564-49D8-9611-4DA8801E68EC}" destId="{154CCC7C-7B35-454E-8C2A-ED709C23B9C8}" srcOrd="3" destOrd="0" presId="urn:microsoft.com/office/officeart/2005/8/layout/pList1"/>
    <dgm:cxn modelId="{AF000761-794A-4BB5-8519-5E843513C623}" type="presParOf" srcId="{8034F4CC-3564-49D8-9611-4DA8801E68EC}" destId="{63A53530-90C2-476B-98F3-7290B53F5C4F}" srcOrd="4" destOrd="0" presId="urn:microsoft.com/office/officeart/2005/8/layout/pList1"/>
    <dgm:cxn modelId="{4009B8A8-3184-44ED-BB9B-8FB119907769}" type="presParOf" srcId="{63A53530-90C2-476B-98F3-7290B53F5C4F}" destId="{5EF4626E-46A2-478E-A0EC-665C08F509EA}" srcOrd="0" destOrd="0" presId="urn:microsoft.com/office/officeart/2005/8/layout/pList1"/>
    <dgm:cxn modelId="{A9AD4DAA-0781-4034-B4D6-F05DBF9308ED}" type="presParOf" srcId="{63A53530-90C2-476B-98F3-7290B53F5C4F}" destId="{096AF1F2-B8E9-409A-840C-557A939849A2}" srcOrd="1" destOrd="0" presId="urn:microsoft.com/office/officeart/2005/8/layout/pList1"/>
    <dgm:cxn modelId="{28DDE08D-5622-42A4-AAD2-3BD739FA6F42}" type="presParOf" srcId="{8034F4CC-3564-49D8-9611-4DA8801E68EC}" destId="{AF149B37-02A4-4F47-8C12-B2F0425AA292}" srcOrd="5" destOrd="0" presId="urn:microsoft.com/office/officeart/2005/8/layout/pList1"/>
    <dgm:cxn modelId="{BBC24A8A-E537-448B-9288-F45C17EA0139}" type="presParOf" srcId="{8034F4CC-3564-49D8-9611-4DA8801E68EC}" destId="{4E60304C-70A5-43B5-B2AF-58B2DB7CF422}" srcOrd="6" destOrd="0" presId="urn:microsoft.com/office/officeart/2005/8/layout/pList1"/>
    <dgm:cxn modelId="{F91BF6B9-C5F4-4627-8B29-0C0FE0649670}" type="presParOf" srcId="{4E60304C-70A5-43B5-B2AF-58B2DB7CF422}" destId="{292C78A8-6229-4F0F-BE32-A38B132102B3}" srcOrd="0" destOrd="0" presId="urn:microsoft.com/office/officeart/2005/8/layout/pList1"/>
    <dgm:cxn modelId="{A0BD46F5-19BC-4134-9378-FE741338A7A5}" type="presParOf" srcId="{4E60304C-70A5-43B5-B2AF-58B2DB7CF422}" destId="{850D06CA-7D66-4095-82D3-AC1103BA659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0"/>
            <a:t>Deploy and manage containerized applications at scale</a:t>
          </a:r>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BB7473CA-5298-4F14-BB6F-7B2EF4FDCA83}">
      <dgm:prSet/>
      <dgm:spPr/>
      <dgm:t>
        <a:bodyPr/>
        <a:lstStyle/>
        <a:p>
          <a:pPr>
            <a:buNone/>
          </a:pPr>
          <a:r>
            <a:rPr lang="en-GB" b="0"/>
            <a:t>Scale workloads dynamically based on demand</a:t>
          </a:r>
        </a:p>
      </dgm:t>
    </dgm:pt>
    <dgm:pt modelId="{8F4A7110-6136-4AE6-B288-EBED995DC061}" type="parTrans" cxnId="{65A9AAA6-2E34-4812-B3B1-ACA90595A3D4}">
      <dgm:prSet/>
      <dgm:spPr/>
      <dgm:t>
        <a:bodyPr/>
        <a:lstStyle/>
        <a:p>
          <a:endParaRPr lang="en-GB"/>
        </a:p>
      </dgm:t>
    </dgm:pt>
    <dgm:pt modelId="{4F886063-FF26-4506-B518-A37B4781AB3B}" type="sibTrans" cxnId="{65A9AAA6-2E34-4812-B3B1-ACA90595A3D4}">
      <dgm:prSet/>
      <dgm:spPr/>
      <dgm:t>
        <a:bodyPr/>
        <a:lstStyle/>
        <a:p>
          <a:endParaRPr lang="en-GB"/>
        </a:p>
      </dgm:t>
    </dgm:pt>
    <dgm:pt modelId="{F6F13F3D-D1C5-409A-99F6-A2D124ECCF51}">
      <dgm:prSet/>
      <dgm:spPr/>
      <dgm:t>
        <a:bodyPr/>
        <a:lstStyle/>
        <a:p>
          <a:pPr>
            <a:buNone/>
          </a:pPr>
          <a:r>
            <a:rPr lang="en-GB" b="0"/>
            <a:t>Provide service discovery and load balancing</a:t>
          </a:r>
        </a:p>
      </dgm:t>
    </dgm:pt>
    <dgm:pt modelId="{2CA89F83-FF93-4C9A-B04B-A3DD102F2FA5}" type="parTrans" cxnId="{FE2C3928-5F23-4F57-A89F-0ABD5C0C93E3}">
      <dgm:prSet/>
      <dgm:spPr/>
      <dgm:t>
        <a:bodyPr/>
        <a:lstStyle/>
        <a:p>
          <a:endParaRPr lang="en-GB"/>
        </a:p>
      </dgm:t>
    </dgm:pt>
    <dgm:pt modelId="{853FA453-7D49-43A0-B32B-F7A042228FB7}" type="sibTrans" cxnId="{FE2C3928-5F23-4F57-A89F-0ABD5C0C93E3}">
      <dgm:prSet/>
      <dgm:spPr/>
      <dgm:t>
        <a:bodyPr/>
        <a:lstStyle/>
        <a:p>
          <a:endParaRPr lang="en-GB"/>
        </a:p>
      </dgm:t>
    </dgm:pt>
    <dgm:pt modelId="{05A570ED-22D1-45AB-A528-4853DF7670C6}">
      <dgm:prSet/>
      <dgm:spPr/>
      <dgm:t>
        <a:bodyPr/>
        <a:lstStyle/>
        <a:p>
          <a:pPr>
            <a:buNone/>
          </a:pPr>
          <a:r>
            <a:rPr lang="en-GB" b="0"/>
            <a:t>Automate rollouts, rollbacks, and self-healing</a:t>
          </a:r>
        </a:p>
      </dgm:t>
    </dgm:pt>
    <dgm:pt modelId="{62A1A0BC-4D23-4D99-B701-C898446CFDC3}" type="sibTrans" cxnId="{C4F6DB52-1E3B-40E5-AED0-EDF43CF56D45}">
      <dgm:prSet/>
      <dgm:spPr/>
      <dgm:t>
        <a:bodyPr/>
        <a:lstStyle/>
        <a:p>
          <a:endParaRPr lang="en-GB"/>
        </a:p>
      </dgm:t>
    </dgm:pt>
    <dgm:pt modelId="{5462D077-96FC-404A-B5CF-F8FD645CDD83}" type="parTrans" cxnId="{C4F6DB52-1E3B-40E5-AED0-EDF43CF56D45}">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C992A25D-B971-4BD2-B0BF-390E8E77D056}" type="pres">
      <dgm:prSet presAssocID="{05A570ED-22D1-45AB-A528-4853DF7670C6}" presName="compNode" presStyleCnt="0"/>
      <dgm:spPr/>
    </dgm:pt>
    <dgm:pt modelId="{2B5ED39F-F1ED-4E71-9F36-72582ED51B09}" type="pres">
      <dgm:prSet presAssocID="{05A570ED-22D1-45AB-A528-4853DF7670C6}"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dgm:spPr>
    </dgm:pt>
    <dgm:pt modelId="{5B444EB9-E9EC-495C-8EB7-1D1FA8990E83}" type="pres">
      <dgm:prSet presAssocID="{05A570ED-22D1-45AB-A528-4853DF7670C6}" presName="textRect" presStyleLbl="revTx" presStyleIdx="1" presStyleCnt="4">
        <dgm:presLayoutVars>
          <dgm:bulletEnabled val="1"/>
        </dgm:presLayoutVars>
      </dgm:prSet>
      <dgm:spPr/>
    </dgm:pt>
    <dgm:pt modelId="{565C6FFC-486E-4AC7-B5A8-592E09E0D7AA}" type="pres">
      <dgm:prSet presAssocID="{62A1A0BC-4D23-4D99-B701-C898446CFDC3}" presName="sibTrans" presStyleLbl="sibTrans2D1" presStyleIdx="0" presStyleCnt="0"/>
      <dgm:spPr/>
    </dgm:pt>
    <dgm:pt modelId="{B16E8026-2899-4BBB-BC9A-51DA07F966DF}" type="pres">
      <dgm:prSet presAssocID="{BB7473CA-5298-4F14-BB6F-7B2EF4FDCA83}" presName="compNode" presStyleCnt="0"/>
      <dgm:spPr/>
    </dgm:pt>
    <dgm:pt modelId="{CA2332B1-26F9-406B-A545-F80677EA61B3}" type="pres">
      <dgm:prSet presAssocID="{BB7473CA-5298-4F14-BB6F-7B2EF4FDCA83}" presName="pictRect" presStyleLbl="node1" presStyleIdx="2" presStyleCnt="4" custLinFactNeighborY="2052"/>
      <dgm:spPr>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dgm:spPr>
    </dgm:pt>
    <dgm:pt modelId="{B3C1394F-25E7-45DF-8010-A8D43F7C08DC}" type="pres">
      <dgm:prSet presAssocID="{BB7473CA-5298-4F14-BB6F-7B2EF4FDCA83}" presName="textRect" presStyleLbl="revTx" presStyleIdx="2" presStyleCnt="4">
        <dgm:presLayoutVars>
          <dgm:bulletEnabled val="1"/>
        </dgm:presLayoutVars>
      </dgm:prSet>
      <dgm:spPr/>
    </dgm:pt>
    <dgm:pt modelId="{703DA371-1527-4D04-8291-687A6A0EEBAE}" type="pres">
      <dgm:prSet presAssocID="{4F886063-FF26-4506-B518-A37B4781AB3B}" presName="sibTrans" presStyleLbl="sibTrans2D1" presStyleIdx="0" presStyleCnt="0"/>
      <dgm:spPr/>
    </dgm:pt>
    <dgm:pt modelId="{D17D780D-E392-45FF-BB48-2C2B0E1AF1D4}" type="pres">
      <dgm:prSet presAssocID="{F6F13F3D-D1C5-409A-99F6-A2D124ECCF51}" presName="compNode" presStyleCnt="0"/>
      <dgm:spPr/>
    </dgm:pt>
    <dgm:pt modelId="{D510B95C-D41E-4778-B5C8-178D47787AF4}" type="pres">
      <dgm:prSet presAssocID="{F6F13F3D-D1C5-409A-99F6-A2D124ECCF51}" presName="pictRect" presStyleLbl="node1" presStyleIdx="3" presStyleCnt="4" custLinFactNeighborY="513"/>
      <dgm:spPr>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dgm:spPr>
    </dgm:pt>
    <dgm:pt modelId="{C8134755-4C58-41C7-9D99-E8035FDB3FFE}" type="pres">
      <dgm:prSet presAssocID="{F6F13F3D-D1C5-409A-99F6-A2D124ECCF5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FE2C3928-5F23-4F57-A89F-0ABD5C0C93E3}" srcId="{1C718A27-B619-4A2E-A3C9-727CA09DF6DA}" destId="{F6F13F3D-D1C5-409A-99F6-A2D124ECCF51}" srcOrd="3" destOrd="0" parTransId="{2CA89F83-FF93-4C9A-B04B-A3DD102F2FA5}" sibTransId="{853FA453-7D49-43A0-B32B-F7A042228FB7}"/>
    <dgm:cxn modelId="{C4F6DB52-1E3B-40E5-AED0-EDF43CF56D45}" srcId="{1C718A27-B619-4A2E-A3C9-727CA09DF6DA}" destId="{05A570ED-22D1-45AB-A528-4853DF7670C6}" srcOrd="1" destOrd="0" parTransId="{5462D077-96FC-404A-B5CF-F8FD645CDD83}" sibTransId="{62A1A0BC-4D23-4D99-B701-C898446CFDC3}"/>
    <dgm:cxn modelId="{765A1C93-61CB-4103-BD1A-FE03B7F0E94A}" srcId="{1C718A27-B619-4A2E-A3C9-727CA09DF6DA}" destId="{701673E1-FE3B-43EF-8EAD-669D7D75B8F8}" srcOrd="0" destOrd="0" parTransId="{C286CBCA-CF51-4F30-AA21-7058676F619C}" sibTransId="{A15A4202-AF6B-46D0-94CB-8224C7ED43CB}"/>
    <dgm:cxn modelId="{65A9AAA6-2E34-4812-B3B1-ACA90595A3D4}" srcId="{1C718A27-B619-4A2E-A3C9-727CA09DF6DA}" destId="{BB7473CA-5298-4F14-BB6F-7B2EF4FDCA83}" srcOrd="2" destOrd="0" parTransId="{8F4A7110-6136-4AE6-B288-EBED995DC061}" sibTransId="{4F886063-FF26-4506-B518-A37B4781AB3B}"/>
    <dgm:cxn modelId="{9A6DACA8-1273-41CC-8623-78DEFE9C24B5}" type="presOf" srcId="{701673E1-FE3B-43EF-8EAD-669D7D75B8F8}" destId="{451D52A3-2E38-40D5-9FF6-33075B51C3B7}" srcOrd="0" destOrd="0" presId="urn:microsoft.com/office/officeart/2005/8/layout/pList1"/>
    <dgm:cxn modelId="{698369AC-E533-46CE-A6C5-23FC22800D3E}" type="presOf" srcId="{4F886063-FF26-4506-B518-A37B4781AB3B}" destId="{703DA371-1527-4D04-8291-687A6A0EEBAE}"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4116AEC7-1412-4224-86F0-60FE3D95B8CD}" type="presOf" srcId="{62A1A0BC-4D23-4D99-B701-C898446CFDC3}" destId="{565C6FFC-486E-4AC7-B5A8-592E09E0D7AA}" srcOrd="0" destOrd="0" presId="urn:microsoft.com/office/officeart/2005/8/layout/pList1"/>
    <dgm:cxn modelId="{E35F63CA-479E-43B7-B99B-780E7068BAE0}" type="presOf" srcId="{BB7473CA-5298-4F14-BB6F-7B2EF4FDCA83}" destId="{B3C1394F-25E7-45DF-8010-A8D43F7C08DC}" srcOrd="0" destOrd="0" presId="urn:microsoft.com/office/officeart/2005/8/layout/pList1"/>
    <dgm:cxn modelId="{A193CFD0-E1E5-48C8-8808-D64490C682FB}" type="presOf" srcId="{05A570ED-22D1-45AB-A528-4853DF7670C6}" destId="{5B444EB9-E9EC-495C-8EB7-1D1FA8990E83}" srcOrd="0" destOrd="0" presId="urn:microsoft.com/office/officeart/2005/8/layout/pList1"/>
    <dgm:cxn modelId="{0DE431E3-2B25-452D-A346-6D6689D4CB1C}" type="presOf" srcId="{F6F13F3D-D1C5-409A-99F6-A2D124ECCF51}" destId="{C8134755-4C58-41C7-9D99-E8035FDB3FFE}"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FC0F532-9E66-4533-A900-CC3FC6F0EEC3}" type="presParOf" srcId="{8034F4CC-3564-49D8-9611-4DA8801E68EC}" destId="{C992A25D-B971-4BD2-B0BF-390E8E77D056}" srcOrd="2" destOrd="0" presId="urn:microsoft.com/office/officeart/2005/8/layout/pList1"/>
    <dgm:cxn modelId="{4AEFFF68-2203-4D8E-81C8-53708B514317}" type="presParOf" srcId="{C992A25D-B971-4BD2-B0BF-390E8E77D056}" destId="{2B5ED39F-F1ED-4E71-9F36-72582ED51B09}" srcOrd="0" destOrd="0" presId="urn:microsoft.com/office/officeart/2005/8/layout/pList1"/>
    <dgm:cxn modelId="{3EC7AD20-655F-41E3-8B85-28A97407180D}" type="presParOf" srcId="{C992A25D-B971-4BD2-B0BF-390E8E77D056}" destId="{5B444EB9-E9EC-495C-8EB7-1D1FA8990E83}" srcOrd="1" destOrd="0" presId="urn:microsoft.com/office/officeart/2005/8/layout/pList1"/>
    <dgm:cxn modelId="{1456CDF4-CC38-4092-B08B-E6BDF075B7D9}" type="presParOf" srcId="{8034F4CC-3564-49D8-9611-4DA8801E68EC}" destId="{565C6FFC-486E-4AC7-B5A8-592E09E0D7AA}" srcOrd="3" destOrd="0" presId="urn:microsoft.com/office/officeart/2005/8/layout/pList1"/>
    <dgm:cxn modelId="{DD4B16C7-88B9-4829-97EC-5836C86C75DF}" type="presParOf" srcId="{8034F4CC-3564-49D8-9611-4DA8801E68EC}" destId="{B16E8026-2899-4BBB-BC9A-51DA07F966DF}" srcOrd="4" destOrd="0" presId="urn:microsoft.com/office/officeart/2005/8/layout/pList1"/>
    <dgm:cxn modelId="{E41D10C7-C6EE-46A8-84D6-1BBF33D9CC5D}" type="presParOf" srcId="{B16E8026-2899-4BBB-BC9A-51DA07F966DF}" destId="{CA2332B1-26F9-406B-A545-F80677EA61B3}" srcOrd="0" destOrd="0" presId="urn:microsoft.com/office/officeart/2005/8/layout/pList1"/>
    <dgm:cxn modelId="{4B3A5FB5-0A1B-4549-BEED-EC847585656C}" type="presParOf" srcId="{B16E8026-2899-4BBB-BC9A-51DA07F966DF}" destId="{B3C1394F-25E7-45DF-8010-A8D43F7C08DC}" srcOrd="1" destOrd="0" presId="urn:microsoft.com/office/officeart/2005/8/layout/pList1"/>
    <dgm:cxn modelId="{0A5B5948-C022-4756-97A3-7CBD0A0F2317}" type="presParOf" srcId="{8034F4CC-3564-49D8-9611-4DA8801E68EC}" destId="{703DA371-1527-4D04-8291-687A6A0EEBAE}" srcOrd="5" destOrd="0" presId="urn:microsoft.com/office/officeart/2005/8/layout/pList1"/>
    <dgm:cxn modelId="{6C85D39A-F26F-49F2-A10B-447EF646D012}" type="presParOf" srcId="{8034F4CC-3564-49D8-9611-4DA8801E68EC}" destId="{D17D780D-E392-45FF-BB48-2C2B0E1AF1D4}" srcOrd="6" destOrd="0" presId="urn:microsoft.com/office/officeart/2005/8/layout/pList1"/>
    <dgm:cxn modelId="{3331C12F-DA45-4A21-9890-255B1656ED7C}" type="presParOf" srcId="{D17D780D-E392-45FF-BB48-2C2B0E1AF1D4}" destId="{D510B95C-D41E-4778-B5C8-178D47787AF4}" srcOrd="0" destOrd="0" presId="urn:microsoft.com/office/officeart/2005/8/layout/pList1"/>
    <dgm:cxn modelId="{CAB120DC-0405-40DA-B22F-AF07FDC92C73}" type="presParOf" srcId="{D17D780D-E392-45FF-BB48-2C2B0E1AF1D4}" destId="{C8134755-4C58-41C7-9D99-E8035FDB3FFE}"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Run on any infrastructure – cloud, on-prem, or hybrid</a:t>
          </a:r>
          <a:endParaRPr lang="en-GB" sz="1600" b="0" kern="1200" dirty="0"/>
        </a:p>
      </dsp:txBody>
      <dsp:txXfrm>
        <a:off x="391666" y="1620701"/>
        <a:ext cx="2350345" cy="871978"/>
      </dsp:txXfrm>
    </dsp:sp>
    <dsp:sp modelId="{AF550B66-EE47-462D-BAA9-BC3482583B11}">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CE384-152F-4469-A7E3-1B0F9AD60DE8}">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Enforce security policies and access control</a:t>
          </a:r>
        </a:p>
      </dsp:txBody>
      <dsp:txXfrm>
        <a:off x="2977144" y="1620701"/>
        <a:ext cx="2350345" cy="871978"/>
      </dsp:txXfrm>
    </dsp:sp>
    <dsp:sp modelId="{5EF4626E-46A2-478E-A0EC-665C08F509EA}">
      <dsp:nvSpPr>
        <dsp:cNvPr id="0" name=""/>
        <dsp:cNvSpPr/>
      </dsp:nvSpPr>
      <dsp:spPr>
        <a:xfrm>
          <a:off x="391666" y="2727713"/>
          <a:ext cx="2350345" cy="1619387"/>
        </a:xfrm>
        <a:prstGeom prst="roundRect">
          <a:avLst/>
        </a:prstGeom>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AF1F2-B8E9-409A-840C-557A939849A2}">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Extend with a rich ecosystem of tools and integrations</a:t>
          </a:r>
        </a:p>
      </dsp:txBody>
      <dsp:txXfrm>
        <a:off x="391666" y="4347101"/>
        <a:ext cx="2350345" cy="871978"/>
      </dsp:txXfrm>
    </dsp:sp>
    <dsp:sp modelId="{292C78A8-6229-4F0F-BE32-A38B132102B3}">
      <dsp:nvSpPr>
        <dsp:cNvPr id="0" name=""/>
        <dsp:cNvSpPr/>
      </dsp:nvSpPr>
      <dsp:spPr>
        <a:xfrm>
          <a:off x="2977144" y="272771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D06CA-7D66-4095-82D3-AC1103BA659C}">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Modern declarative configuration and APIs</a:t>
          </a:r>
        </a:p>
      </dsp:txBody>
      <dsp:txXfrm>
        <a:off x="2977144" y="4347101"/>
        <a:ext cx="2350345" cy="871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Deploy and manage containerized applications at scale</a:t>
          </a:r>
        </a:p>
      </dsp:txBody>
      <dsp:txXfrm>
        <a:off x="391666" y="1620701"/>
        <a:ext cx="2350345" cy="871978"/>
      </dsp:txXfrm>
    </dsp:sp>
    <dsp:sp modelId="{2B5ED39F-F1ED-4E71-9F36-72582ED51B09}">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44EB9-E9EC-495C-8EB7-1D1FA8990E83}">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Automate rollouts, rollbacks, and self-healing</a:t>
          </a:r>
        </a:p>
      </dsp:txBody>
      <dsp:txXfrm>
        <a:off x="2977144" y="1620701"/>
        <a:ext cx="2350345" cy="871978"/>
      </dsp:txXfrm>
    </dsp:sp>
    <dsp:sp modelId="{CA2332B1-26F9-406B-A545-F80677EA61B3}">
      <dsp:nvSpPr>
        <dsp:cNvPr id="0" name=""/>
        <dsp:cNvSpPr/>
      </dsp:nvSpPr>
      <dsp:spPr>
        <a:xfrm>
          <a:off x="391666" y="276094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1394F-25E7-45DF-8010-A8D43F7C08DC}">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Scale workloads dynamically based on demand</a:t>
          </a:r>
        </a:p>
      </dsp:txBody>
      <dsp:txXfrm>
        <a:off x="391666" y="4347101"/>
        <a:ext cx="2350345" cy="871978"/>
      </dsp:txXfrm>
    </dsp:sp>
    <dsp:sp modelId="{D510B95C-D41E-4778-B5C8-178D47787AF4}">
      <dsp:nvSpPr>
        <dsp:cNvPr id="0" name=""/>
        <dsp:cNvSpPr/>
      </dsp:nvSpPr>
      <dsp:spPr>
        <a:xfrm>
          <a:off x="2977144" y="2736021"/>
          <a:ext cx="2350345" cy="1619387"/>
        </a:xfrm>
        <a:prstGeom prst="roundRect">
          <a:avLst/>
        </a:prstGeom>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34755-4C58-41C7-9D99-E8035FDB3FFE}">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Provide service discovery and load balancing</a:t>
          </a:r>
        </a:p>
      </dsp:txBody>
      <dsp:txXfrm>
        <a:off x="2977144" y="4347101"/>
        <a:ext cx="2350345" cy="87197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2/16/2026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2/16/2026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05762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2/16/2026 3:57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034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 id="2147484574" r:id="rId30"/>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tiff"/><Relationship Id="rId1" Type="http://schemas.openxmlformats.org/officeDocument/2006/relationships/slideLayout" Target="../slideLayouts/slideLayout3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4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34.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85.sv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slide" Target="slide78.xml"/><Relationship Id="rId3" Type="http://schemas.microsoft.com/office/2007/relationships/hdphoto" Target="../media/hdphoto1.wdp"/><Relationship Id="rId7" Type="http://schemas.openxmlformats.org/officeDocument/2006/relationships/slide" Target="slide68.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39.xml"/></Relationships>
</file>

<file path=ppt/slides/_rels/slide3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8.sv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8.sv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liveness-readiness-startup-probe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8.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slide" Target="slide71.xml"/><Relationship Id="rId2" Type="http://schemas.openxmlformats.org/officeDocument/2006/relationships/image" Target="../media/image22.png"/><Relationship Id="rId1" Type="http://schemas.openxmlformats.org/officeDocument/2006/relationships/slideLayout" Target="../slideLayouts/slideLayout36.xml"/><Relationship Id="rId6" Type="http://schemas.openxmlformats.org/officeDocument/2006/relationships/image" Target="../media/image26.png"/><Relationship Id="rId11" Type="http://schemas.openxmlformats.org/officeDocument/2006/relationships/slide" Target="slide39.xml"/><Relationship Id="rId5" Type="http://schemas.openxmlformats.org/officeDocument/2006/relationships/image" Target="../media/image25.png"/><Relationship Id="rId10" Type="http://schemas.openxmlformats.org/officeDocument/2006/relationships/slide" Target="slide26.xml"/><Relationship Id="rId4" Type="http://schemas.openxmlformats.org/officeDocument/2006/relationships/image" Target="../media/image24.png"/><Relationship Id="rId9" Type="http://schemas.openxmlformats.org/officeDocument/2006/relationships/slide" Target="slide12.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landscape.cncf.io/" TargetMode="Externa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8.svg"/></Relationships>
</file>

<file path=ppt/slides/_rels/slide42.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2.xml"/><Relationship Id="rId5" Type="http://schemas.openxmlformats.org/officeDocument/2006/relationships/image" Target="../media/image46.sv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3.xml"/><Relationship Id="rId5" Type="http://schemas.openxmlformats.org/officeDocument/2006/relationships/image" Target="../media/image98.svg"/><Relationship Id="rId4" Type="http://schemas.openxmlformats.org/officeDocument/2006/relationships/image" Target="../media/image97.png"/></Relationships>
</file>

<file path=ppt/slides/_rels/slide47.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cert-manager.io/" TargetMode="External"/><Relationship Id="rId1" Type="http://schemas.openxmlformats.org/officeDocument/2006/relationships/slideLayout" Target="../slideLayouts/slideLayout43.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49.xml.rels><?xml version="1.0" encoding="UTF-8" standalone="yes"?>
<Relationships xmlns="http://schemas.openxmlformats.org/package/2006/relationships"><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slideLayout" Target="../slideLayouts/slideLayout32.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18" Type="http://schemas.openxmlformats.org/officeDocument/2006/relationships/image" Target="../media/image113.png"/><Relationship Id="rId3" Type="http://schemas.openxmlformats.org/officeDocument/2006/relationships/image" Target="../media/image70.svg"/><Relationship Id="rId21" Type="http://schemas.openxmlformats.org/officeDocument/2006/relationships/image" Target="../media/image116.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112.svg"/><Relationship Id="rId25" Type="http://schemas.openxmlformats.org/officeDocument/2006/relationships/image" Target="../media/image120.svg"/><Relationship Id="rId2" Type="http://schemas.openxmlformats.org/officeDocument/2006/relationships/image" Target="../media/image69.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34.xml"/><Relationship Id="rId6" Type="http://schemas.openxmlformats.org/officeDocument/2006/relationships/image" Target="../media/image73.png"/><Relationship Id="rId11" Type="http://schemas.openxmlformats.org/officeDocument/2006/relationships/image" Target="../media/image78.svg"/><Relationship Id="rId24" Type="http://schemas.openxmlformats.org/officeDocument/2006/relationships/image" Target="../media/image119.png"/><Relationship Id="rId5" Type="http://schemas.openxmlformats.org/officeDocument/2006/relationships/image" Target="../media/image72.svg"/><Relationship Id="rId15" Type="http://schemas.openxmlformats.org/officeDocument/2006/relationships/image" Target="../media/image82.svg"/><Relationship Id="rId23" Type="http://schemas.openxmlformats.org/officeDocument/2006/relationships/image" Target="../media/image118.svg"/><Relationship Id="rId10" Type="http://schemas.openxmlformats.org/officeDocument/2006/relationships/image" Target="../media/image77.png"/><Relationship Id="rId19" Type="http://schemas.openxmlformats.org/officeDocument/2006/relationships/image" Target="../media/image114.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 Id="rId22" Type="http://schemas.openxmlformats.org/officeDocument/2006/relationships/image" Target="../media/image1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21.png"/><Relationship Id="rId4" Type="http://schemas.openxmlformats.org/officeDocument/2006/relationships/image" Target="../media/image88.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tasks/debug/debug-application/get-shell-running-container/" TargetMode="External"/><Relationship Id="rId1" Type="http://schemas.openxmlformats.org/officeDocument/2006/relationships/slideLayout" Target="../slideLayouts/slideLayout80.xml"/><Relationship Id="rId4" Type="http://schemas.openxmlformats.org/officeDocument/2006/relationships/image" Target="../media/image8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88.svg"/></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kubernetes.io/docs/concepts/security/pod-security-standard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124.png"/><Relationship Id="rId1" Type="http://schemas.openxmlformats.org/officeDocument/2006/relationships/slideLayout" Target="../slideLayouts/slideLayout31.xml"/><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9.svg"/></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s://operatorhub.io/" TargetMode="External"/><Relationship Id="rId7" Type="http://schemas.openxmlformats.org/officeDocument/2006/relationships/image" Target="../media/image50.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27.svg"/></Relationships>
</file>

<file path=ppt/slides/_rels/slide7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8.png"/><Relationship Id="rId18" Type="http://schemas.openxmlformats.org/officeDocument/2006/relationships/image" Target="../media/image141.sv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svg"/><Relationship Id="rId17" Type="http://schemas.openxmlformats.org/officeDocument/2006/relationships/image" Target="../media/image140.png"/><Relationship Id="rId2" Type="http://schemas.openxmlformats.org/officeDocument/2006/relationships/notesSlide" Target="../notesSlides/notesSlide6.xml"/><Relationship Id="rId16" Type="http://schemas.openxmlformats.org/officeDocument/2006/relationships/image" Target="../media/image29.svg"/><Relationship Id="rId1" Type="http://schemas.openxmlformats.org/officeDocument/2006/relationships/slideLayout" Target="../slideLayouts/slideLayout59.xml"/><Relationship Id="rId6" Type="http://schemas.openxmlformats.org/officeDocument/2006/relationships/image" Target="../media/image131.sv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28.png"/><Relationship Id="rId10" Type="http://schemas.openxmlformats.org/officeDocument/2006/relationships/image" Target="../media/image135.svg"/><Relationship Id="rId19" Type="http://schemas.openxmlformats.org/officeDocument/2006/relationships/image" Target="../media/image142.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image" Target="../media/image139.svg"/></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Layout" Target="../slideLayouts/slideLayout32.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3.xml"/><Relationship Id="rId6" Type="http://schemas.openxmlformats.org/officeDocument/2006/relationships/image" Target="../media/image154.png"/><Relationship Id="rId5" Type="http://schemas.openxmlformats.org/officeDocument/2006/relationships/hyperlink" Target="https://helm.sh/" TargetMode="External"/><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kustomize.io/" TargetMode="External"/><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0.xml"/><Relationship Id="rId5" Type="http://schemas.openxmlformats.org/officeDocument/2006/relationships/image" Target="../media/image159.svg"/><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162.svg"/><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tif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svg"/></Relationships>
</file>

<file path=ppt/slides/_rels/slide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4.png"/><Relationship Id="rId4" Type="http://schemas.openxmlformats.org/officeDocument/2006/relationships/image" Target="../media/image88.sv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5.png"/><Relationship Id="rId4" Type="http://schemas.openxmlformats.org/officeDocument/2006/relationships/image" Target="../media/image88.sv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learn.microsoft.com/en-gb/azure/azure-monitor/containers/kubernetes-monitoring-overview" TargetMode="External"/><Relationship Id="rId1" Type="http://schemas.openxmlformats.org/officeDocument/2006/relationships/slideLayout" Target="../slideLayouts/slideLayout61.xml"/><Relationship Id="rId5" Type="http://schemas.openxmlformats.org/officeDocument/2006/relationships/image" Target="../media/image166.png"/><Relationship Id="rId4" Type="http://schemas.openxmlformats.org/officeDocument/2006/relationships/image" Target="../media/image88.sv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5" Type="http://schemas.openxmlformats.org/officeDocument/2006/relationships/image" Target="../media/image167.png"/><Relationship Id="rId4" Type="http://schemas.openxmlformats.org/officeDocument/2006/relationships/image" Target="../media/image88.svg"/></Relationships>
</file>

<file path=ppt/slides/_rels/slide8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4.tiff"/><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idx="4294967295"/>
          </p:nvPr>
        </p:nvSpPr>
        <p:spPr>
          <a:xfrm>
            <a:off x="0" y="457200"/>
            <a:ext cx="11277600" cy="712788"/>
          </a:xfrm>
        </p:spPr>
        <p:txBody>
          <a:bodyPr anchor="t">
            <a:normAutofit fontScale="90000"/>
          </a:bodyPr>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sz="quarter" idx="4294967295"/>
          </p:nvPr>
        </p:nvSpPr>
        <p:spPr>
          <a:xfrm>
            <a:off x="930275" y="1257300"/>
            <a:ext cx="11261725" cy="4981575"/>
          </a:xfrm>
        </p:spPr>
        <p:txBody>
          <a:bodyPr/>
          <a:lstStyle/>
          <a:p>
            <a:r>
              <a:rPr lang="en-US" sz="1800" dirty="0"/>
              <a:t>Ben Coleman</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4294967295"/>
          </p:nvPr>
        </p:nvSpPr>
        <p:spPr>
          <a:xfrm>
            <a:off x="9832975" y="6362700"/>
            <a:ext cx="2359025" cy="317500"/>
          </a:xfrm>
        </p:spPr>
        <p:txBody>
          <a:bodyPr/>
          <a:lstStyle/>
          <a:p>
            <a:r>
              <a:rPr lang="en-US" i="1" dirty="0"/>
              <a:t>Feb 2026, v2</a:t>
            </a:r>
          </a:p>
        </p:txBody>
      </p:sp>
    </p:spTree>
    <p:extLst>
      <p:ext uri="{BB962C8B-B14F-4D97-AF65-F5344CB8AC3E}">
        <p14:creationId xmlns:p14="http://schemas.microsoft.com/office/powerpoint/2010/main" val="22103269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Dashboards</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8310044"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does not provide everything “out of the box”</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Mesh</a:t>
            </a:r>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447340"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Monitoring</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Scalers</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Admission</a:t>
            </a:r>
            <a:br>
              <a:rPr lang="en-GB" dirty="0"/>
            </a:br>
            <a:r>
              <a:rPr lang="en-GB" dirty="0"/>
              <a:t>Controller</a:t>
            </a:r>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B6EC-460C-B57D-121A-C8CB279D558B}"/>
              </a:ext>
            </a:extLst>
          </p:cNvPr>
          <p:cNvSpPr>
            <a:spLocks noGrp="1"/>
          </p:cNvSpPr>
          <p:nvPr>
            <p:ph type="title"/>
          </p:nvPr>
        </p:nvSpPr>
        <p:spPr>
          <a:xfrm>
            <a:off x="457200" y="457200"/>
            <a:ext cx="6985591" cy="594360"/>
          </a:xfrm>
        </p:spPr>
        <p:txBody>
          <a:bodyPr>
            <a:normAutofit fontScale="90000"/>
          </a:bodyPr>
          <a:lstStyle/>
          <a:p>
            <a:r>
              <a:rPr lang="en-GB" dirty="0"/>
              <a:t>When To Use Kubernetes</a:t>
            </a:r>
          </a:p>
        </p:txBody>
      </p:sp>
      <p:sp>
        <p:nvSpPr>
          <p:cNvPr id="3" name="Subtitle 2">
            <a:extLst>
              <a:ext uri="{FF2B5EF4-FFF2-40B4-BE49-F238E27FC236}">
                <a16:creationId xmlns:a16="http://schemas.microsoft.com/office/drawing/2014/main" id="{9B0716F7-F752-80F2-6E1F-5E23216F6407}"/>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No guide to Kubernetes is complete without a warning!</a:t>
            </a:r>
          </a:p>
        </p:txBody>
      </p:sp>
      <p:sp>
        <p:nvSpPr>
          <p:cNvPr id="4" name="Content Placeholder 3">
            <a:extLst>
              <a:ext uri="{FF2B5EF4-FFF2-40B4-BE49-F238E27FC236}">
                <a16:creationId xmlns:a16="http://schemas.microsoft.com/office/drawing/2014/main" id="{9CFF7461-3FA1-F1CC-E748-368CBAEE436F}"/>
              </a:ext>
            </a:extLst>
          </p:cNvPr>
          <p:cNvSpPr>
            <a:spLocks noGrp="1"/>
          </p:cNvSpPr>
          <p:nvPr>
            <p:ph idx="26"/>
          </p:nvPr>
        </p:nvSpPr>
        <p:spPr>
          <a:xfrm>
            <a:off x="6366345" y="1645921"/>
            <a:ext cx="5425440" cy="4223252"/>
          </a:xfrm>
          <a:prstGeom prst="roundRect">
            <a:avLst>
              <a:gd name="adj" fmla="val 3796"/>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72000" tIns="648000" rIns="0" bIns="0" rtlCol="0">
            <a:noAutofit/>
          </a:bodyPr>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Multiple services/teams; and need independent deployment &amp; scaling between them</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Scaling &amp; resilience; you need autoscaling, self-healing, rolling updates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You’re deploying multiple tightly coupled services, but don’t kid yourself that your API + backend is microservices!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Portability across clouds or on-premises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Already containerized; you’ve invested in containers and CI/CD already</a:t>
            </a:r>
          </a:p>
        </p:txBody>
      </p:sp>
      <p:sp>
        <p:nvSpPr>
          <p:cNvPr id="5" name="Content Placeholder 4">
            <a:extLst>
              <a:ext uri="{FF2B5EF4-FFF2-40B4-BE49-F238E27FC236}">
                <a16:creationId xmlns:a16="http://schemas.microsoft.com/office/drawing/2014/main" id="{806C8D7E-2DC5-8968-036C-5A801B293BF6}"/>
              </a:ext>
            </a:extLst>
          </p:cNvPr>
          <p:cNvSpPr>
            <a:spLocks noGrp="1"/>
          </p:cNvSpPr>
          <p:nvPr>
            <p:ph idx="33"/>
          </p:nvPr>
        </p:nvSpPr>
        <p:spPr>
          <a:xfrm>
            <a:off x="457200" y="1645921"/>
            <a:ext cx="5518298" cy="4223252"/>
          </a:xfrm>
          <a:prstGeom prst="roundRect">
            <a:avLst>
              <a:gd name="adj" fmla="val 438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72000" tIns="648000"/>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Simple app / small team, here the operational overhead of Kubernetes outweighs the benefits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No scaling needs, if you have predictable, small workloads it doesn’t justify the complexity</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has a VERY steep learning curve, skills gap could lead to fragility, mistakes and slow you down</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is NOT a PaaS! You want PaaS and don't want to manage infrastructure, go elsewhere</a:t>
            </a:r>
          </a:p>
        </p:txBody>
      </p:sp>
      <p:sp>
        <p:nvSpPr>
          <p:cNvPr id="6" name="TextBox 5">
            <a:extLst>
              <a:ext uri="{FF2B5EF4-FFF2-40B4-BE49-F238E27FC236}">
                <a16:creationId xmlns:a16="http://schemas.microsoft.com/office/drawing/2014/main" id="{CFD6D6F4-F16E-9CB8-8A1E-DD09531400BE}"/>
              </a:ext>
            </a:extLst>
          </p:cNvPr>
          <p:cNvSpPr txBox="1"/>
          <p:nvPr/>
        </p:nvSpPr>
        <p:spPr>
          <a:xfrm>
            <a:off x="1370030" y="6057899"/>
            <a:ext cx="9451937" cy="685801"/>
          </a:xfrm>
          <a:prstGeom prst="rect">
            <a:avLst/>
          </a:prstGeom>
          <a:solidFill>
            <a:schemeClr val="bg2"/>
          </a:solidFill>
          <a:ln w="19050">
            <a:solidFill>
              <a:srgbClr val="0078D7"/>
            </a:solidFill>
          </a:ln>
        </p:spPr>
        <p:txBody>
          <a:bodyPr vert="horz" lIns="137160" tIns="109728" rIns="137160" bIns="109728" rtlCol="0" anchor="ctr">
            <a:noAutofit/>
          </a:bodyPr>
          <a:lstStyle>
            <a:lvl1pPr indent="0" algn="ctr" defTabSz="914132">
              <a:lnSpc>
                <a:spcPct val="110000"/>
              </a:lnSpc>
              <a:spcBef>
                <a:spcPts val="1200"/>
              </a:spcBef>
              <a:spcAft>
                <a:spcPts val="600"/>
              </a:spcAft>
              <a:buClr>
                <a:schemeClr val="bg1"/>
              </a:buClr>
              <a:buSzPct val="120000"/>
              <a:buFontTx/>
              <a:buNone/>
              <a:defRPr kumimoji="0" lang="en-US" sz="2800" b="0" i="0" u="none" strike="noStrike" cap="none" spc="0" normalizeH="0" baseline="0" dirty="0">
                <a:ln>
                  <a:noFill/>
                </a:ln>
                <a:solidFill>
                  <a:schemeClr val="accent1"/>
                </a:solidFill>
                <a:effectLst/>
                <a:uLnTx/>
                <a:uFillTx/>
                <a:latin typeface="Segoe UI" charset="0"/>
                <a:ea typeface="Segoe UI" charset="0"/>
                <a:cs typeface="Segoe UI"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r>
              <a:rPr lang="en-GB" sz="1800" dirty="0"/>
              <a:t>Kubernetes solves orchestration problems, if you don't have these problems, you don't need Kubernetes. Start simple, adopt when the pain of not having it becomes real</a:t>
            </a:r>
          </a:p>
        </p:txBody>
      </p:sp>
      <p:pic>
        <p:nvPicPr>
          <p:cNvPr id="8" name="Picture 7">
            <a:extLst>
              <a:ext uri="{FF2B5EF4-FFF2-40B4-BE49-F238E27FC236}">
                <a16:creationId xmlns:a16="http://schemas.microsoft.com/office/drawing/2014/main" id="{6330FB72-A89B-C864-4E9E-62A8DC873F32}"/>
              </a:ext>
            </a:extLst>
          </p:cNvPr>
          <p:cNvPicPr>
            <a:picLocks noChangeAspect="1"/>
          </p:cNvPicPr>
          <p:nvPr/>
        </p:nvPicPr>
        <p:blipFill>
          <a:blip r:embed="rId2"/>
          <a:stretch>
            <a:fillRect/>
          </a:stretch>
        </p:blipFill>
        <p:spPr>
          <a:xfrm>
            <a:off x="689898" y="1457195"/>
            <a:ext cx="736836" cy="736836"/>
          </a:xfrm>
          <a:prstGeom prst="rect">
            <a:avLst/>
          </a:prstGeom>
        </p:spPr>
      </p:pic>
      <p:pic>
        <p:nvPicPr>
          <p:cNvPr id="10" name="Picture 9">
            <a:extLst>
              <a:ext uri="{FF2B5EF4-FFF2-40B4-BE49-F238E27FC236}">
                <a16:creationId xmlns:a16="http://schemas.microsoft.com/office/drawing/2014/main" id="{F1A6C186-F197-C783-5391-8930D8A67B53}"/>
              </a:ext>
            </a:extLst>
          </p:cNvPr>
          <p:cNvPicPr>
            <a:picLocks noChangeAspect="1"/>
          </p:cNvPicPr>
          <p:nvPr/>
        </p:nvPicPr>
        <p:blipFill>
          <a:blip r:embed="rId3"/>
          <a:stretch>
            <a:fillRect/>
          </a:stretch>
        </p:blipFill>
        <p:spPr>
          <a:xfrm>
            <a:off x="6599275" y="1448506"/>
            <a:ext cx="736836" cy="736836"/>
          </a:xfrm>
          <a:prstGeom prst="rect">
            <a:avLst/>
          </a:prstGeom>
        </p:spPr>
      </p:pic>
      <p:sp>
        <p:nvSpPr>
          <p:cNvPr id="11" name="TextBox 10">
            <a:extLst>
              <a:ext uri="{FF2B5EF4-FFF2-40B4-BE49-F238E27FC236}">
                <a16:creationId xmlns:a16="http://schemas.microsoft.com/office/drawing/2014/main" id="{49C9AB63-EFA2-7811-1F59-96D7955B57DB}"/>
              </a:ext>
            </a:extLst>
          </p:cNvPr>
          <p:cNvSpPr txBox="1"/>
          <p:nvPr/>
        </p:nvSpPr>
        <p:spPr>
          <a:xfrm>
            <a:off x="3133061" y="1825613"/>
            <a:ext cx="2615610"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REASONS TO AVOID</a:t>
            </a:r>
          </a:p>
        </p:txBody>
      </p:sp>
      <p:sp>
        <p:nvSpPr>
          <p:cNvPr id="12" name="TextBox 11">
            <a:extLst>
              <a:ext uri="{FF2B5EF4-FFF2-40B4-BE49-F238E27FC236}">
                <a16:creationId xmlns:a16="http://schemas.microsoft.com/office/drawing/2014/main" id="{7FE74D20-A8A1-07AE-28C7-F955204CDDDA}"/>
              </a:ext>
            </a:extLst>
          </p:cNvPr>
          <p:cNvSpPr txBox="1"/>
          <p:nvPr/>
        </p:nvSpPr>
        <p:spPr>
          <a:xfrm>
            <a:off x="7336111" y="1825613"/>
            <a:ext cx="4222695"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YOU MIGHT NEED KUBERNETES</a:t>
            </a:r>
          </a:p>
        </p:txBody>
      </p:sp>
    </p:spTree>
    <p:extLst>
      <p:ext uri="{BB962C8B-B14F-4D97-AF65-F5344CB8AC3E}">
        <p14:creationId xmlns:p14="http://schemas.microsoft.com/office/powerpoint/2010/main" val="100055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517495" y="889942"/>
            <a:ext cx="1197357" cy="3828191"/>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517495" y="2142699"/>
            <a:ext cx="1197357" cy="382819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rot="16200000">
            <a:off x="7848881" y="1736545"/>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97732" y="1087625"/>
            <a:ext cx="305199" cy="1751191"/>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a:t>
            </a:r>
            <a:r>
              <a:rPr lang="en-GB" sz="2353" i="1" dirty="0">
                <a:gradFill>
                  <a:gsLst>
                    <a:gs pos="2917">
                      <a:schemeClr val="tx1"/>
                    </a:gs>
                    <a:gs pos="30000">
                      <a:schemeClr val="tx1"/>
                    </a:gs>
                  </a:gsLst>
                  <a:lin ang="5400000" scaled="0"/>
                </a:gradFill>
                <a:cs typeface="Segoe UI Semibold" panose="020B0702040204020203" pitchFamily="34" charset="0"/>
              </a:rPr>
              <a:t>external</a:t>
            </a:r>
            <a:r>
              <a:rPr lang="en-GB" sz="2353" dirty="0">
                <a:gradFill>
                  <a:gsLst>
                    <a:gs pos="2917">
                      <a:schemeClr val="tx1"/>
                    </a:gs>
                    <a:gs pos="30000">
                      <a:schemeClr val="tx1"/>
                    </a:gs>
                  </a:gsLst>
                  <a:lin ang="5400000" scaled="0"/>
                </a:gradFill>
                <a:latin typeface="+mj-lt"/>
                <a:cs typeface="Segoe UI Semibold" panose="020B0702040204020203" pitchFamily="34" charset="0"/>
              </a:rPr>
              <a:t>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716352"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i="1" dirty="0">
                <a:gradFill>
                  <a:gsLst>
                    <a:gs pos="2917">
                      <a:schemeClr val="tx1"/>
                    </a:gs>
                    <a:gs pos="30000">
                      <a:schemeClr val="tx1"/>
                    </a:gs>
                  </a:gsLst>
                  <a:lin ang="5400000" scaled="0"/>
                </a:gradFill>
                <a:cs typeface="Segoe UI Semibold" panose="020B0702040204020203" pitchFamily="34" charset="0"/>
              </a:rPr>
              <a:t>Internal</a:t>
            </a:r>
            <a:r>
              <a:rPr lang="en-GB" sz="2353" dirty="0">
                <a:gradFill>
                  <a:gsLst>
                    <a:gs pos="2917">
                      <a:schemeClr val="tx1"/>
                    </a:gs>
                    <a:gs pos="30000">
                      <a:schemeClr val="tx1"/>
                    </a:gs>
                  </a:gsLst>
                  <a:lin ang="5400000" scaled="0"/>
                </a:gradFill>
                <a:latin typeface="+mj-lt"/>
                <a:cs typeface="Segoe UI Semibold" panose="020B0702040204020203" pitchFamily="34" charset="0"/>
              </a:rPr>
              <a:t>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7449906" cy="594359"/>
          </a:xfrm>
        </p:spPr>
        <p:txBody>
          <a:bodyPr>
            <a:normAutofit fontScale="90000"/>
          </a:bodyPr>
          <a:lstStyle/>
          <a:p>
            <a:r>
              <a:rPr lang="en-GB" dirty="0"/>
              <a:t>Services – Simplified Illustration </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345989" y="1043098"/>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37" name="Arrow: Right 36">
            <a:extLst>
              <a:ext uri="{FF2B5EF4-FFF2-40B4-BE49-F238E27FC236}">
                <a16:creationId xmlns:a16="http://schemas.microsoft.com/office/drawing/2014/main" id="{C2C52A58-89FA-4CC9-80E6-440620E80C64}"/>
              </a:ext>
            </a:extLst>
          </p:cNvPr>
          <p:cNvSpPr/>
          <p:nvPr/>
        </p:nvSpPr>
        <p:spPr>
          <a:xfrm>
            <a:off x="345518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36384" y="2729780"/>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3" name="Arrow: Right 52">
            <a:extLst>
              <a:ext uri="{FF2B5EF4-FFF2-40B4-BE49-F238E27FC236}">
                <a16:creationId xmlns:a16="http://schemas.microsoft.com/office/drawing/2014/main" id="{84DB1AC7-CDEE-47F8-AB1A-84BF34AB00C3}"/>
              </a:ext>
            </a:extLst>
          </p:cNvPr>
          <p:cNvSpPr/>
          <p:nvPr/>
        </p:nvSpPr>
        <p:spPr bwMode="auto">
          <a:xfrm>
            <a:off x="6324357" y="3670786"/>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grpSp>
        <p:nvGrpSpPr>
          <p:cNvPr id="16" name="Group 15">
            <a:extLst>
              <a:ext uri="{FF2B5EF4-FFF2-40B4-BE49-F238E27FC236}">
                <a16:creationId xmlns:a16="http://schemas.microsoft.com/office/drawing/2014/main" id="{DBCB7B9C-4BB2-40D8-9344-B4E6C8CFB2AB}"/>
              </a:ext>
            </a:extLst>
          </p:cNvPr>
          <p:cNvGrpSpPr/>
          <p:nvPr/>
        </p:nvGrpSpPr>
        <p:grpSpPr>
          <a:xfrm>
            <a:off x="9209885" y="3549463"/>
            <a:ext cx="908350" cy="1014659"/>
            <a:chOff x="6263934" y="1828233"/>
            <a:chExt cx="908350" cy="1014659"/>
          </a:xfrm>
        </p:grpSpPr>
        <p:pic>
          <p:nvPicPr>
            <p:cNvPr id="14" name="Graphic 13">
              <a:extLst>
                <a:ext uri="{FF2B5EF4-FFF2-40B4-BE49-F238E27FC236}">
                  <a16:creationId xmlns:a16="http://schemas.microsoft.com/office/drawing/2014/main" id="{B3AEA193-141C-4FF7-9CAB-496C8595D4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15" name="Rectangle 14">
              <a:extLst>
                <a:ext uri="{FF2B5EF4-FFF2-40B4-BE49-F238E27FC236}">
                  <a16:creationId xmlns:a16="http://schemas.microsoft.com/office/drawing/2014/main" id="{26DF147B-E2D8-4ED5-A512-7A87CB0984BE}"/>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59" name="Group 58">
            <a:extLst>
              <a:ext uri="{FF2B5EF4-FFF2-40B4-BE49-F238E27FC236}">
                <a16:creationId xmlns:a16="http://schemas.microsoft.com/office/drawing/2014/main" id="{0AC3A1E3-73DC-4FF0-99E3-372BF96F3956}"/>
              </a:ext>
            </a:extLst>
          </p:cNvPr>
          <p:cNvGrpSpPr/>
          <p:nvPr/>
        </p:nvGrpSpPr>
        <p:grpSpPr>
          <a:xfrm>
            <a:off x="9643124" y="2321005"/>
            <a:ext cx="908350" cy="1014659"/>
            <a:chOff x="6263934" y="1828233"/>
            <a:chExt cx="908350" cy="1014659"/>
          </a:xfrm>
        </p:grpSpPr>
        <p:pic>
          <p:nvPicPr>
            <p:cNvPr id="60" name="Graphic 59">
              <a:extLst>
                <a:ext uri="{FF2B5EF4-FFF2-40B4-BE49-F238E27FC236}">
                  <a16:creationId xmlns:a16="http://schemas.microsoft.com/office/drawing/2014/main" id="{4DA74F97-45CB-4F57-A63D-8274113A1AC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1" name="Rectangle 60">
              <a:extLst>
                <a:ext uri="{FF2B5EF4-FFF2-40B4-BE49-F238E27FC236}">
                  <a16:creationId xmlns:a16="http://schemas.microsoft.com/office/drawing/2014/main" id="{789132D6-B9F2-4791-AA4B-B4926D99258F}"/>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62" name="Group 61">
            <a:extLst>
              <a:ext uri="{FF2B5EF4-FFF2-40B4-BE49-F238E27FC236}">
                <a16:creationId xmlns:a16="http://schemas.microsoft.com/office/drawing/2014/main" id="{10FC33D2-3599-4E94-82F9-442FB6963713}"/>
              </a:ext>
            </a:extLst>
          </p:cNvPr>
          <p:cNvGrpSpPr/>
          <p:nvPr/>
        </p:nvGrpSpPr>
        <p:grpSpPr>
          <a:xfrm>
            <a:off x="8774736" y="2320684"/>
            <a:ext cx="908350" cy="1014659"/>
            <a:chOff x="6263934" y="1828233"/>
            <a:chExt cx="908350" cy="1014659"/>
          </a:xfrm>
        </p:grpSpPr>
        <p:pic>
          <p:nvPicPr>
            <p:cNvPr id="63" name="Graphic 62">
              <a:extLst>
                <a:ext uri="{FF2B5EF4-FFF2-40B4-BE49-F238E27FC236}">
                  <a16:creationId xmlns:a16="http://schemas.microsoft.com/office/drawing/2014/main" id="{F44BA87F-61C7-4020-B828-2EEF6BE78B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4" name="Rectangle 63">
              <a:extLst>
                <a:ext uri="{FF2B5EF4-FFF2-40B4-BE49-F238E27FC236}">
                  <a16:creationId xmlns:a16="http://schemas.microsoft.com/office/drawing/2014/main" id="{EE7BFA69-1634-4D75-84D8-95510DA740D5}"/>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13" name="Group 12">
            <a:extLst>
              <a:ext uri="{FF2B5EF4-FFF2-40B4-BE49-F238E27FC236}">
                <a16:creationId xmlns:a16="http://schemas.microsoft.com/office/drawing/2014/main" id="{51BABB27-3171-47AE-A683-25C663945694}"/>
              </a:ext>
            </a:extLst>
          </p:cNvPr>
          <p:cNvGrpSpPr/>
          <p:nvPr/>
        </p:nvGrpSpPr>
        <p:grpSpPr>
          <a:xfrm>
            <a:off x="7391133" y="2709621"/>
            <a:ext cx="1301955" cy="1393491"/>
            <a:chOff x="7391133" y="2709621"/>
            <a:chExt cx="1301955" cy="1393491"/>
          </a:xfrm>
        </p:grpSpPr>
        <p:pic>
          <p:nvPicPr>
            <p:cNvPr id="9" name="Graphic 8" descr="List with solid fill">
              <a:extLst>
                <a:ext uri="{FF2B5EF4-FFF2-40B4-BE49-F238E27FC236}">
                  <a16:creationId xmlns:a16="http://schemas.microsoft.com/office/drawing/2014/main" id="{639E7577-DB1A-4D1B-957D-91236662A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706" y="3560060"/>
              <a:ext cx="543052" cy="543052"/>
            </a:xfrm>
            <a:prstGeom prst="rect">
              <a:avLst/>
            </a:prstGeom>
          </p:spPr>
        </p:pic>
        <p:sp>
          <p:nvSpPr>
            <p:cNvPr id="11" name="TextBox 10">
              <a:extLst>
                <a:ext uri="{FF2B5EF4-FFF2-40B4-BE49-F238E27FC236}">
                  <a16:creationId xmlns:a16="http://schemas.microsoft.com/office/drawing/2014/main" id="{37EF7F5F-31BC-475C-AC3F-BEAADA43622D}"/>
                </a:ext>
              </a:extLst>
            </p:cNvPr>
            <p:cNvSpPr txBox="1"/>
            <p:nvPr/>
          </p:nvSpPr>
          <p:spPr>
            <a:xfrm>
              <a:off x="7897999" y="3719198"/>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pic>
          <p:nvPicPr>
            <p:cNvPr id="39" name="Graphic 38" descr="List with solid fill">
              <a:extLst>
                <a:ext uri="{FF2B5EF4-FFF2-40B4-BE49-F238E27FC236}">
                  <a16:creationId xmlns:a16="http://schemas.microsoft.com/office/drawing/2014/main" id="{0F265A94-49AF-4C5A-BFE2-0E90AFC7B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1133" y="2709621"/>
              <a:ext cx="543052" cy="543052"/>
            </a:xfrm>
            <a:prstGeom prst="rect">
              <a:avLst/>
            </a:prstGeom>
          </p:spPr>
        </p:pic>
        <p:sp>
          <p:nvSpPr>
            <p:cNvPr id="40" name="TextBox 39">
              <a:extLst>
                <a:ext uri="{FF2B5EF4-FFF2-40B4-BE49-F238E27FC236}">
                  <a16:creationId xmlns:a16="http://schemas.microsoft.com/office/drawing/2014/main" id="{ACE333AE-95DE-4796-B582-C5EE87E4F634}"/>
                </a:ext>
              </a:extLst>
            </p:cNvPr>
            <p:cNvSpPr txBox="1"/>
            <p:nvPr/>
          </p:nvSpPr>
          <p:spPr>
            <a:xfrm>
              <a:off x="7892426" y="2868759"/>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grpSp>
      <p:sp>
        <p:nvSpPr>
          <p:cNvPr id="41" name="Rectangle: Rounded Corners 40">
            <a:extLst>
              <a:ext uri="{FF2B5EF4-FFF2-40B4-BE49-F238E27FC236}">
                <a16:creationId xmlns:a16="http://schemas.microsoft.com/office/drawing/2014/main" id="{87B6AD40-A1A3-4C38-9A91-8C64FA2A2A2F}"/>
              </a:ext>
            </a:extLst>
          </p:cNvPr>
          <p:cNvSpPr/>
          <p:nvPr/>
        </p:nvSpPr>
        <p:spPr bwMode="auto">
          <a:xfrm rot="16200000">
            <a:off x="7870180" y="3678727"/>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anim calcmode="lin" valueType="num">
                                      <p:cBhvr>
                                        <p:cTn id="71" dur="500" fill="hold"/>
                                        <p:tgtEl>
                                          <p:spTgt spid="56"/>
                                        </p:tgtEl>
                                        <p:attrNameLst>
                                          <p:attrName>ppt_x</p:attrName>
                                        </p:attrNameLst>
                                      </p:cBhvr>
                                      <p:tavLst>
                                        <p:tav tm="0">
                                          <p:val>
                                            <p:strVal val="#ppt_x"/>
                                          </p:val>
                                        </p:tav>
                                        <p:tav tm="100000">
                                          <p:val>
                                            <p:strVal val="#ppt_x"/>
                                          </p:val>
                                        </p:tav>
                                      </p:tavLst>
                                    </p:anim>
                                    <p:anim calcmode="lin" valueType="num">
                                      <p:cBhvr>
                                        <p:cTn id="72" dur="500" fill="hold"/>
                                        <p:tgtEl>
                                          <p:spTgt spid="56"/>
                                        </p:tgtEl>
                                        <p:attrNameLst>
                                          <p:attrName>ppt_y</p:attrName>
                                        </p:attrNameLst>
                                      </p:cBhvr>
                                      <p:tavLst>
                                        <p:tav tm="0">
                                          <p:val>
                                            <p:strVal val="#ppt_y+.1"/>
                                          </p:val>
                                        </p:tav>
                                        <p:tav tm="100000">
                                          <p:val>
                                            <p:strVal val="#ppt_y"/>
                                          </p:val>
                                        </p:tav>
                                      </p:tavLst>
                                    </p:anim>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5" grpId="0" animBg="1"/>
      <p:bldP spid="56" grpId="0" animBg="1"/>
      <p:bldP spid="32" grpId="0" animBg="1"/>
      <p:bldP spid="5" grpId="0"/>
      <p:bldP spid="33" grpId="0"/>
      <p:bldP spid="37" grpId="0" animBg="1"/>
      <p:bldP spid="50" grpId="0" animBg="1"/>
      <p:bldP spid="53"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Topics”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CSI,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83388-2D9E-AEE3-C6C3-41907CFE56AF}"/>
              </a:ext>
            </a:extLst>
          </p:cNvPr>
          <p:cNvSpPr>
            <a:spLocks noGrp="1"/>
          </p:cNvSpPr>
          <p:nvPr>
            <p:ph type="title"/>
          </p:nvPr>
        </p:nvSpPr>
        <p:spPr>
          <a:xfrm>
            <a:off x="457201" y="457200"/>
            <a:ext cx="8514522" cy="712379"/>
          </a:xfrm>
        </p:spPr>
        <p:txBody>
          <a:bodyPr>
            <a:normAutofit/>
          </a:bodyPr>
          <a:lstStyle/>
          <a:p>
            <a:r>
              <a:rPr lang="en-GB" sz="4800" b="0" dirty="0"/>
              <a:t>What Does This Primer Cover?</a:t>
            </a:r>
          </a:p>
        </p:txBody>
      </p:sp>
      <p:sp>
        <p:nvSpPr>
          <p:cNvPr id="7" name="TextBox 6">
            <a:extLst>
              <a:ext uri="{FF2B5EF4-FFF2-40B4-BE49-F238E27FC236}">
                <a16:creationId xmlns:a16="http://schemas.microsoft.com/office/drawing/2014/main" id="{293C074D-FC5E-63D2-0820-BA161B54E1C6}"/>
              </a:ext>
            </a:extLst>
          </p:cNvPr>
          <p:cNvSpPr txBox="1"/>
          <p:nvPr/>
        </p:nvSpPr>
        <p:spPr>
          <a:xfrm>
            <a:off x="943429" y="1814286"/>
            <a:ext cx="8882742" cy="3563257"/>
          </a:xfrm>
          <a:prstGeom prst="rect">
            <a:avLst/>
          </a:prstGeom>
        </p:spPr>
        <p:txBody>
          <a:bodyPr wrap="square" lIns="0" tIns="0" rIns="0" bIns="0" rtlCol="0" anchor="t" anchorCtr="0">
            <a:spAutoFit/>
          </a:bodyPr>
          <a:lstStyle/>
          <a:p>
            <a:endParaRPr lang="en-GB" dirty="0"/>
          </a:p>
        </p:txBody>
      </p:sp>
      <p:sp>
        <p:nvSpPr>
          <p:cNvPr id="8" name="TextBox 7">
            <a:extLst>
              <a:ext uri="{FF2B5EF4-FFF2-40B4-BE49-F238E27FC236}">
                <a16:creationId xmlns:a16="http://schemas.microsoft.com/office/drawing/2014/main" id="{4180D4C4-CE54-570C-580B-71371A1D4D6C}"/>
              </a:ext>
            </a:extLst>
          </p:cNvPr>
          <p:cNvSpPr txBox="1"/>
          <p:nvPr/>
        </p:nvSpPr>
        <p:spPr>
          <a:xfrm>
            <a:off x="687600" y="1384042"/>
            <a:ext cx="9568070" cy="5016758"/>
          </a:xfrm>
          <a:prstGeom prst="rect">
            <a:avLst/>
          </a:prstGeom>
        </p:spPr>
        <p:txBody>
          <a:bodyPr wrap="square" lIns="0" tIns="0" rIns="0" bIns="0" rtlCol="0" anchor="t" anchorCtr="0">
            <a:spAutoFit/>
          </a:bodyPr>
          <a:lstStyle/>
          <a:p>
            <a:pPr>
              <a:spcAft>
                <a:spcPts val="1200"/>
              </a:spcAft>
            </a:pPr>
            <a:r>
              <a:rPr lang="en-GB" sz="1600" b="1" dirty="0">
                <a:solidFill>
                  <a:schemeClr val="accent2">
                    <a:lumMod val="75000"/>
                  </a:schemeClr>
                </a:solidFill>
                <a:effectLst>
                  <a:outerShdw blurRad="63500" dist="76200" dir="2700000" algn="tl" rotWithShape="0">
                    <a:prstClr val="black"/>
                  </a:outerShdw>
                </a:effectLst>
              </a:rPr>
              <a:t>Why Kubernetes</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The purpose and value of Kubernetes for orchestration, and when it's the right (or wrong) choice</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Building Blocks</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The core objects and primitives that make up every Kubernetes cluster and what they mean</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Day-to-Day Operation &amp; Use</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How to deploy, configure, and manage workloads in practice</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Going Deeper</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Networking, security, the wider ecosystem, and how to debug when things go wrong</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Scaling</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Strategies for scaling workloads and infrastructure automatically</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Extensibility</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How Kubernetes can be extended with add-ons, extensions &amp; custom resources and operators</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DevOps &amp; Observability</a:t>
            </a:r>
            <a:br>
              <a:rPr lang="en-GB" sz="1600" b="1" dirty="0">
                <a:effectLst>
                  <a:outerShdw blurRad="63500" dist="76200" dir="2700000" algn="tl" rotWithShape="0">
                    <a:prstClr val="black"/>
                  </a:outerShdw>
                </a:effectLst>
              </a:rPr>
            </a:br>
            <a:r>
              <a:rPr lang="en-GB" sz="1600" b="1" dirty="0">
                <a:effectLst>
                  <a:outerShdw blurRad="63500" dist="76200" dir="2700000" algn="tl" rotWithShape="0">
                    <a:prstClr val="black"/>
                  </a:outerShdw>
                </a:effectLst>
              </a:rPr>
              <a:t>T</a:t>
            </a:r>
            <a:r>
              <a:rPr lang="en-GB" sz="1600" dirty="0">
                <a:effectLst>
                  <a:outerShdw blurRad="63500" dist="76200" dir="2700000" algn="tl" rotWithShape="0">
                    <a:prstClr val="black"/>
                  </a:outerShdw>
                </a:effectLst>
              </a:rPr>
              <a:t>ooling and practices around CI/CD, monitoring, and configuration management</a:t>
            </a:r>
          </a:p>
          <a:p>
            <a:pPr>
              <a:spcAft>
                <a:spcPts val="1200"/>
              </a:spcAft>
            </a:pPr>
            <a:r>
              <a:rPr lang="en-GB" sz="1600" b="1" dirty="0">
                <a:solidFill>
                  <a:schemeClr val="accent2">
                    <a:lumMod val="75000"/>
                  </a:schemeClr>
                </a:solidFill>
                <a:effectLst>
                  <a:outerShdw blurRad="63500" dist="76200" dir="2700000" algn="tl" rotWithShape="0">
                    <a:prstClr val="black"/>
                  </a:outerShdw>
                </a:effectLst>
              </a:rPr>
              <a:t>Azure Kubernetes Service</a:t>
            </a:r>
            <a:br>
              <a:rPr lang="en-GB" sz="1600" b="1" dirty="0">
                <a:effectLst>
                  <a:outerShdw blurRad="63500" dist="76200" dir="2700000" algn="tl" rotWithShape="0">
                    <a:prstClr val="black"/>
                  </a:outerShdw>
                </a:effectLst>
              </a:rPr>
            </a:br>
            <a:r>
              <a:rPr lang="en-GB" sz="1600" dirty="0">
                <a:effectLst>
                  <a:outerShdw blurRad="63500" dist="76200" dir="2700000" algn="tl" rotWithShape="0">
                    <a:prstClr val="black"/>
                  </a:outerShdw>
                </a:effectLst>
              </a:rPr>
              <a:t>Using Kubernetes as a managed service on Azure with AKS</a:t>
            </a:r>
          </a:p>
        </p:txBody>
      </p:sp>
    </p:spTree>
    <p:extLst>
      <p:ext uri="{BB962C8B-B14F-4D97-AF65-F5344CB8AC3E}">
        <p14:creationId xmlns:p14="http://schemas.microsoft.com/office/powerpoint/2010/main" val="24230995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a standard feature for any new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06006" cy="3416217"/>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620" y="942433"/>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706" y="941155"/>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8961992" y="655125"/>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9959593" y="655125"/>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214526" y="3802014"/>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171158" y="1651290"/>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5" name="TextBox 34">
            <a:extLst>
              <a:ext uri="{FF2B5EF4-FFF2-40B4-BE49-F238E27FC236}">
                <a16:creationId xmlns:a16="http://schemas.microsoft.com/office/drawing/2014/main" id="{3AD32599-8EF1-45A9-BF78-D59EBB13A5D8}"/>
              </a:ext>
            </a:extLst>
          </p:cNvPr>
          <p:cNvSpPr txBox="1"/>
          <p:nvPr/>
        </p:nvSpPr>
        <p:spPr>
          <a:xfrm>
            <a:off x="2421924" y="4983075"/>
            <a:ext cx="5435371" cy="646331"/>
          </a:xfrm>
          <a:prstGeom prst="rect">
            <a:avLst/>
          </a:prstGeom>
          <a:noFill/>
        </p:spPr>
        <p:txBody>
          <a:bodyPr wrap="square">
            <a:spAutoFit/>
          </a:bodyPr>
          <a:lstStyle/>
          <a:p>
            <a:pPr algn="r"/>
            <a:r>
              <a:rPr lang="en-GB" i="1" dirty="0"/>
              <a:t>Note. Kubernetes doesn’t include a native identity system or a way to manage end user accounts</a:t>
            </a:r>
          </a:p>
        </p:txBody>
      </p:sp>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latin typeface="+mn-lt"/>
              </a:rPr>
              <a:t>Main management &amp; control interface to Kubernetes</a:t>
            </a:r>
          </a:p>
          <a:p>
            <a:r>
              <a:rPr lang="en-GB" sz="2600" b="0" dirty="0">
                <a:latin typeface="+mn-lt"/>
              </a:rPr>
              <a:t>Can manage multiple clusters</a:t>
            </a:r>
          </a:p>
          <a:p>
            <a:r>
              <a:rPr lang="en-GB" sz="2600" b="0" dirty="0">
                <a:latin typeface="+mn-lt"/>
              </a:rPr>
              <a:t>Secure interface to Kubernetes API</a:t>
            </a:r>
          </a:p>
          <a:p>
            <a:r>
              <a:rPr lang="en-GB" sz="2600" b="0" dirty="0">
                <a:latin typeface="+mn-lt"/>
              </a:rPr>
              <a:t>Used for *everything*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 pod123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Create resources from manifests</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./stuff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http://example.net/app.yaml</a:t>
              </a: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describe</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Get details of any resource</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pod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svc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myservice</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pod -l app=</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…others…</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Some other commands</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logs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rollout restart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exec pod138 -- ls</a:t>
              </a: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1673684" y="6294936"/>
            <a:ext cx="7307461"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1673685" y="5787104"/>
            <a:ext cx="7307460"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a:t>
            </a:r>
            <a:r>
              <a:rPr kumimoji="0" lang="en-GB" sz="2400" b="0" i="0" u="none" strike="noStrike" kern="1200" cap="none" spc="0" normalizeH="0" baseline="0" noProof="0" dirty="0" err="1">
                <a:ln>
                  <a:noFill/>
                </a:ln>
                <a:solidFill>
                  <a:srgbClr val="0078D7"/>
                </a:solidFill>
                <a:effectLst/>
                <a:uLnTx/>
                <a:uFillTx/>
                <a:latin typeface="Segoe UI"/>
                <a:ea typeface="+mn-ea"/>
                <a:cs typeface="+mn-cs"/>
              </a:rPr>
              <a:t>cheatsheet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05" y="5824729"/>
            <a:ext cx="914400" cy="914400"/>
          </a:xfrm>
          <a:prstGeom prst="rect">
            <a:avLst/>
          </a:prstGeom>
        </p:spPr>
      </p:pic>
      <p:sp>
        <p:nvSpPr>
          <p:cNvPr id="9" name="Star: 24 Points 8">
            <a:extLst>
              <a:ext uri="{FF2B5EF4-FFF2-40B4-BE49-F238E27FC236}">
                <a16:creationId xmlns:a16="http://schemas.microsoft.com/office/drawing/2014/main" id="{8FEBC03D-03C7-4B0A-A499-87EFB2F55AB9}"/>
              </a:ext>
            </a:extLst>
          </p:cNvPr>
          <p:cNvSpPr/>
          <p:nvPr/>
        </p:nvSpPr>
        <p:spPr>
          <a:xfrm>
            <a:off x="9313922" y="5723465"/>
            <a:ext cx="2697623" cy="1015664"/>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Set up aliases &amp; autocomplete!</a:t>
            </a:r>
          </a:p>
        </p:txBody>
      </p:sp>
    </p:spTree>
    <p:extLst>
      <p:ext uri="{BB962C8B-B14F-4D97-AF65-F5344CB8AC3E}">
        <p14:creationId xmlns:p14="http://schemas.microsoft.com/office/powerpoint/2010/main" val="116017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a:t>
            </a:r>
            <a:r>
              <a:rPr lang="en-GB" dirty="0">
                <a:solidFill>
                  <a:schemeClr val="tx1"/>
                </a:solidFill>
              </a:rPr>
              <a:t>Deployment</a:t>
            </a:r>
          </a:p>
          <a:p>
            <a:pPr>
              <a:lnSpc>
                <a:spcPct val="100000"/>
              </a:lnSpc>
              <a:spcAft>
                <a:spcPts val="100"/>
              </a:spcAft>
            </a:pPr>
            <a:r>
              <a:rPr lang="en-GB" dirty="0" err="1">
                <a:solidFill>
                  <a:srgbClr val="92D050"/>
                </a:solidFill>
              </a:rPr>
              <a:t>apiVersion</a:t>
            </a:r>
            <a:r>
              <a:rPr lang="en-GB" dirty="0">
                <a:solidFill>
                  <a:srgbClr val="92D050"/>
                </a:solidFill>
              </a:rPr>
              <a:t>: </a:t>
            </a:r>
            <a:r>
              <a:rPr lang="en-GB" dirty="0">
                <a:solidFill>
                  <a:schemeClr val="tx1"/>
                </a:solidFill>
              </a:rPr>
              <a:t>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chemeClr val="tx1"/>
                </a:solidFill>
              </a:rPr>
              <a:t>mydeploy</a:t>
            </a:r>
            <a:endParaRPr lang="en-GB" dirty="0">
              <a:solidFill>
                <a:schemeClr val="tx1"/>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a:t>
            </a:r>
            <a:r>
              <a:rPr lang="en-GB" dirty="0">
                <a:solidFill>
                  <a:schemeClr val="tx1"/>
                </a:solidFill>
              </a:rPr>
              <a:t>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chemeClr val="tx1"/>
                </a:solidFill>
              </a:rPr>
              <a:t>myapp</a:t>
            </a:r>
            <a:endParaRPr lang="en-GB" dirty="0">
              <a:solidFill>
                <a:schemeClr val="tx1"/>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chemeClr val="tx1"/>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chemeClr val="tx1"/>
                </a:solidFill>
              </a:rPr>
              <a:t>mycontainer</a:t>
            </a:r>
            <a:endParaRPr lang="en-GB" dirty="0">
              <a:solidFill>
                <a:schemeClr val="tx1"/>
              </a:solidFill>
            </a:endParaRPr>
          </a:p>
          <a:p>
            <a:pPr>
              <a:lnSpc>
                <a:spcPct val="100000"/>
              </a:lnSpc>
              <a:spcAft>
                <a:spcPts val="100"/>
              </a:spcAft>
            </a:pPr>
            <a:r>
              <a:rPr lang="en-GB" dirty="0">
                <a:solidFill>
                  <a:srgbClr val="92D050"/>
                </a:solidFill>
              </a:rPr>
              <a:t>        image: </a:t>
            </a:r>
            <a:r>
              <a:rPr lang="en-GB" dirty="0" err="1">
                <a:solidFill>
                  <a:schemeClr val="tx1"/>
                </a:solidFill>
              </a:rPr>
              <a:t>bencuk</a:t>
            </a:r>
            <a:r>
              <a:rPr lang="en-GB" dirty="0">
                <a:solidFill>
                  <a:schemeClr val="tx1"/>
                </a:solidFill>
              </a:rPr>
              <a:t>/</a:t>
            </a:r>
            <a:r>
              <a:rPr lang="en-GB" dirty="0" err="1">
                <a:solidFill>
                  <a:schemeClr val="tx1"/>
                </a:solidFill>
              </a:rPr>
              <a:t>vuego-demoapp</a:t>
            </a:r>
            <a:endParaRPr lang="en-GB" dirty="0">
              <a:solidFill>
                <a:schemeClr val="tx1"/>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a:t>
            </a:r>
            <a:r>
              <a:rPr lang="en-GB" dirty="0">
                <a:solidFill>
                  <a:schemeClr val="tx1"/>
                </a:solidFill>
              </a:rPr>
              <a:t>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Kubernetes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0431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tile tx="0" ty="254000" sx="87000" sy="87000" flip="none" algn="ctr"/>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6486391"/>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4" action="ppaction://hlinksldjump">
                  <a:extLst>
                    <a:ext uri="{A12FA001-AC4F-418D-AE19-62706E023703}">
                      <ahyp:hlinkClr xmlns:ahyp="http://schemas.microsoft.com/office/drawing/2018/hyperlinkcolor" val="tx"/>
                    </a:ext>
                  </a:extLst>
                </a:hlinkClick>
              </a:rPr>
              <a:t>Introduction To Kubernetes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Why Kubernetes?</a:t>
            </a:r>
          </a:p>
          <a:p>
            <a:r>
              <a:rPr lang="en-GB" sz="1050" dirty="0">
                <a:effectLst>
                  <a:outerShdw blurRad="76200" dist="63500" dir="2700000" algn="tl" rotWithShape="0">
                    <a:prstClr val="black"/>
                  </a:outerShdw>
                </a:effectLst>
                <a:cs typeface="Segoe UI" panose="020B0502040204020203" pitchFamily="34" charset="0"/>
              </a:rPr>
              <a:t>Core Concepts and Terms</a:t>
            </a:r>
          </a:p>
          <a:p>
            <a:r>
              <a:rPr lang="en-GB" sz="1050" dirty="0">
                <a:effectLst>
                  <a:outerShdw blurRad="76200" dist="63500" dir="2700000" algn="tl" rotWithShape="0">
                    <a:prstClr val="black"/>
                  </a:outerShdw>
                </a:effectLst>
                <a:cs typeface="Segoe UI" panose="020B0502040204020203" pitchFamily="34" charset="0"/>
              </a:rPr>
              <a:t>Simplified Architecture</a:t>
            </a:r>
          </a:p>
          <a:p>
            <a:r>
              <a:rPr lang="en-GB" sz="1050" dirty="0">
                <a:effectLst>
                  <a:outerShdw blurRad="76200" dist="63500" dir="2700000" algn="tl" rotWithShape="0">
                    <a:prstClr val="black"/>
                  </a:outerShdw>
                </a:effectLst>
                <a:cs typeface="Segoe UI" panose="020B0502040204020203" pitchFamily="34" charset="0"/>
              </a:rPr>
              <a:t>Internal Architecture</a:t>
            </a:r>
          </a:p>
          <a:p>
            <a:r>
              <a:rPr lang="en-GB" sz="1050" dirty="0">
                <a:effectLst>
                  <a:outerShdw blurRad="76200" dist="63500" dir="2700000" algn="tl" rotWithShape="0">
                    <a:prstClr val="black"/>
                  </a:outerShdw>
                </a:effectLst>
                <a:cs typeface="Segoe UI" panose="020B0502040204020203" pitchFamily="34" charset="0"/>
              </a:rPr>
              <a:t>Highly Extensible</a:t>
            </a:r>
          </a:p>
          <a:p>
            <a:r>
              <a:rPr lang="en-GB" sz="1050" dirty="0">
                <a:effectLst>
                  <a:outerShdw blurRad="76200" dist="63500" dir="2700000" algn="tl" rotWithShape="0">
                    <a:prstClr val="black"/>
                  </a:outerShdw>
                </a:effectLst>
                <a:cs typeface="Segoe UI" panose="020B0502040204020203" pitchFamily="34" charset="0"/>
              </a:rPr>
              <a:t>When To Use Kubernetes</a:t>
            </a:r>
          </a:p>
          <a:p>
            <a:endParaRPr lang="en-GB" sz="1050" dirty="0">
              <a:effectLst>
                <a:outerShdw blurRad="76200" dist="63500" dir="2700000" algn="tl" rotWithShape="0">
                  <a:prstClr val="black"/>
                </a:outerShdw>
              </a:effectLst>
              <a:cs typeface="Segoe UI" panose="020B0502040204020203" pitchFamily="34" charset="0"/>
            </a:endParaRPr>
          </a:p>
          <a:p>
            <a:r>
              <a:rPr lang="en-GB" sz="1600" b="1" dirty="0">
                <a:solidFill>
                  <a:srgbClr val="4DB0FF"/>
                </a:solidFill>
                <a:effectLst>
                  <a:outerShdw blurRad="76200" dist="63500" dir="2700000" algn="tl" rotWithShape="0">
                    <a:prstClr val="black"/>
                  </a:outerShdw>
                </a:effectLst>
                <a:hlinkClick r:id="rId5" action="ppaction://hlinksldjump">
                  <a:extLst>
                    <a:ext uri="{A12FA001-AC4F-418D-AE19-62706E023703}">
                      <ahyp:hlinkClr xmlns:ahyp="http://schemas.microsoft.com/office/drawing/2018/hyperlinkcolor" val="tx"/>
                    </a:ext>
                  </a:extLst>
                </a:hlinkClick>
              </a:rPr>
              <a:t>Core Components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Pods</a:t>
            </a:r>
          </a:p>
          <a:p>
            <a:r>
              <a:rPr lang="en-GB" sz="1050" dirty="0">
                <a:effectLst>
                  <a:outerShdw blurRad="76200" dist="63500" dir="2700000" algn="tl" rotWithShape="0">
                    <a:prstClr val="black"/>
                  </a:outerShdw>
                </a:effectLst>
                <a:cs typeface="Segoe UI" panose="020B0502040204020203" pitchFamily="34" charset="0"/>
              </a:rPr>
              <a:t>Deployments &amp; Replica Sets</a:t>
            </a:r>
          </a:p>
          <a:p>
            <a:r>
              <a:rPr lang="en-GB" sz="1050" dirty="0">
                <a:effectLst>
                  <a:outerShdw blurRad="76200" dist="63500" dir="2700000" algn="tl" rotWithShape="0">
                    <a:prstClr val="black"/>
                  </a:outerShdw>
                </a:effectLst>
                <a:cs typeface="Segoe UI" panose="020B0502040204020203" pitchFamily="34" charset="0"/>
              </a:rPr>
              <a:t>Services</a:t>
            </a:r>
          </a:p>
          <a:p>
            <a:r>
              <a:rPr lang="en-GB" sz="1050" dirty="0">
                <a:effectLst>
                  <a:outerShdw blurRad="76200" dist="63500" dir="2700000" algn="tl" rotWithShape="0">
                    <a:prstClr val="black"/>
                  </a:outerShdw>
                </a:effectLst>
                <a:cs typeface="Segoe UI" panose="020B0502040204020203" pitchFamily="34" charset="0"/>
              </a:rPr>
              <a:t>Services – Simplified Illustration</a:t>
            </a:r>
          </a:p>
          <a:p>
            <a:r>
              <a:rPr lang="en-GB" sz="1050" dirty="0">
                <a:effectLst>
                  <a:outerShdw blurRad="76200" dist="63500" dir="2700000" algn="tl" rotWithShape="0">
                    <a:prstClr val="black"/>
                  </a:outerShdw>
                </a:effectLst>
                <a:cs typeface="Segoe UI" panose="020B0502040204020203" pitchFamily="34" charset="0"/>
              </a:rPr>
              <a:t>DNS and Service Discovery</a:t>
            </a:r>
          </a:p>
          <a:p>
            <a:r>
              <a:rPr lang="en-GB" sz="1050" dirty="0">
                <a:effectLst>
                  <a:outerShdw blurRad="76200" dist="63500" dir="2700000" algn="tl" rotWithShape="0">
                    <a:prstClr val="black"/>
                  </a:outerShdw>
                </a:effectLst>
                <a:cs typeface="Segoe UI" panose="020B0502040204020203" pitchFamily="34" charset="0"/>
              </a:rPr>
              <a:t>Data Volumes &amp; Mounts</a:t>
            </a:r>
          </a:p>
          <a:p>
            <a:r>
              <a:rPr lang="en-GB" sz="1050" dirty="0">
                <a:effectLst>
                  <a:outerShdw blurRad="76200" dist="63500" dir="2700000" algn="tl" rotWithShape="0">
                    <a:prstClr val="black"/>
                  </a:outerShdw>
                </a:effectLst>
                <a:cs typeface="Segoe UI" panose="020B0502040204020203" pitchFamily="34" charset="0"/>
              </a:rPr>
              <a:t>Persistent Volumes</a:t>
            </a:r>
          </a:p>
          <a:p>
            <a:r>
              <a:rPr lang="en-GB" sz="1050" dirty="0">
                <a:effectLst>
                  <a:outerShdw blurRad="76200" dist="63500" dir="2700000" algn="tl" rotWithShape="0">
                    <a:prstClr val="black"/>
                  </a:outerShdw>
                </a:effectLst>
                <a:cs typeface="Segoe UI" panose="020B0502040204020203" pitchFamily="34" charset="0"/>
              </a:rPr>
              <a:t>Stateful Sets</a:t>
            </a:r>
          </a:p>
          <a:p>
            <a:r>
              <a:rPr lang="en-GB" sz="1050" dirty="0">
                <a:effectLst>
                  <a:outerShdw blurRad="76200" dist="63500" dir="2700000" algn="tl" rotWithShape="0">
                    <a:prstClr val="black"/>
                  </a:outerShdw>
                </a:effectLst>
                <a:cs typeface="Segoe UI" panose="020B0502040204020203" pitchFamily="34" charset="0"/>
              </a:rPr>
              <a:t>Daemon Sets</a:t>
            </a:r>
          </a:p>
          <a:p>
            <a:r>
              <a:rPr lang="en-GB" sz="1050" dirty="0">
                <a:effectLst>
                  <a:outerShdw blurRad="76200" dist="63500" dir="2700000" algn="tl" rotWithShape="0">
                    <a:prstClr val="black"/>
                  </a:outerShdw>
                </a:effectLst>
                <a:cs typeface="Segoe UI" panose="020B0502040204020203" pitchFamily="34" charset="0"/>
              </a:rPr>
              <a:t>Jobs &amp; </a:t>
            </a:r>
            <a:r>
              <a:rPr lang="en-GB" sz="1050" dirty="0" err="1">
                <a:effectLst>
                  <a:outerShdw blurRad="76200" dist="63500" dir="2700000" algn="tl" rotWithShape="0">
                    <a:prstClr val="black"/>
                  </a:outerShdw>
                </a:effectLst>
                <a:cs typeface="Segoe UI" panose="020B0502040204020203" pitchFamily="34" charset="0"/>
              </a:rPr>
              <a:t>CronJobs</a:t>
            </a:r>
            <a:endParaRPr lang="en-GB" sz="1050" dirty="0">
              <a:effectLst>
                <a:outerShdw blurRad="76200" dist="63500" dir="2700000" algn="tl" rotWithShape="0">
                  <a:prstClr val="black"/>
                </a:outerShdw>
              </a:effectLst>
              <a:cs typeface="Segoe UI" panose="020B0502040204020203" pitchFamily="34" charset="0"/>
            </a:endParaRPr>
          </a:p>
          <a:p>
            <a:r>
              <a:rPr lang="en-GB" sz="1050" dirty="0">
                <a:effectLst>
                  <a:outerShdw blurRad="76200" dist="63500" dir="2700000" algn="tl" rotWithShape="0">
                    <a:prstClr val="black"/>
                  </a:outerShdw>
                </a:effectLst>
                <a:cs typeface="Segoe UI" panose="020B0502040204020203" pitchFamily="34" charset="0"/>
              </a:rPr>
              <a:t>Namespaces</a:t>
            </a:r>
          </a:p>
          <a:p>
            <a:r>
              <a:rPr lang="en-GB" sz="1050" dirty="0">
                <a:effectLst>
                  <a:outerShdw blurRad="76200" dist="63500" dir="2700000" algn="tl" rotWithShape="0">
                    <a:prstClr val="black"/>
                  </a:outerShdw>
                </a:effectLst>
                <a:cs typeface="Segoe UI" panose="020B0502040204020203" pitchFamily="34" charset="0"/>
              </a:rPr>
              <a:t>Role Based Access Control (RBAC)</a:t>
            </a:r>
          </a:p>
          <a:p>
            <a:r>
              <a:rPr lang="en-GB" sz="1050" dirty="0">
                <a:effectLst>
                  <a:outerShdw blurRad="76200" dist="63500" dir="2700000" algn="tl" rotWithShape="0">
                    <a:prstClr val="black"/>
                  </a:outerShdw>
                </a:effectLst>
                <a:cs typeface="Segoe UI" panose="020B0502040204020203" pitchFamily="34" charset="0"/>
              </a:rPr>
              <a:t>Putting It All Together</a:t>
            </a:r>
          </a:p>
          <a:p>
            <a:endParaRPr lang="en-GB" sz="1050" dirty="0">
              <a:effectLst>
                <a:outerShdw blurRad="76200" dist="63500" dir="2700000" algn="tl" rotWithShape="0">
                  <a:prstClr val="black"/>
                </a:outerShdw>
              </a:effectLst>
              <a:cs typeface="Segoe UI" panose="020B0502040204020203" pitchFamily="34" charset="0"/>
            </a:endParaRPr>
          </a:p>
          <a:p>
            <a:r>
              <a:rPr lang="en-GB" sz="1600" b="1" dirty="0">
                <a:solidFill>
                  <a:srgbClr val="4DB0FF"/>
                </a:solidFill>
                <a:effectLst>
                  <a:outerShdw blurRad="76200" dist="63500" dir="2700000" algn="tl" rotWithShape="0">
                    <a:prstClr val="black"/>
                  </a:outerShdw>
                </a:effectLst>
                <a:hlinkClick r:id="rId6" action="ppaction://hlinksldjump">
                  <a:extLst>
                    <a:ext uri="{A12FA001-AC4F-418D-AE19-62706E023703}">
                      <ahyp:hlinkClr xmlns:ahyp="http://schemas.microsoft.com/office/drawing/2018/hyperlinkcolor" val="tx"/>
                    </a:ext>
                  </a:extLst>
                </a:hlinkClick>
              </a:rPr>
              <a:t>Using Kubernetes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cs typeface="Segoe UI" panose="020B0502040204020203" pitchFamily="34" charset="0"/>
              </a:rPr>
              <a:t>Command Line - </a:t>
            </a:r>
            <a:r>
              <a:rPr lang="en-GB" sz="1050" dirty="0" err="1">
                <a:effectLst>
                  <a:outerShdw blurRad="76200" dist="63500" dir="2700000" algn="tl" rotWithShape="0">
                    <a:prstClr val="black"/>
                  </a:outerShdw>
                </a:effectLst>
                <a:cs typeface="Segoe UI" panose="020B0502040204020203" pitchFamily="34" charset="0"/>
              </a:rPr>
              <a:t>kubectl</a:t>
            </a:r>
            <a:endParaRPr lang="en-GB" sz="1050" dirty="0">
              <a:effectLst>
                <a:outerShdw blurRad="76200" dist="63500" dir="2700000" algn="tl" rotWithShape="0">
                  <a:prstClr val="black"/>
                </a:outerShdw>
              </a:effectLst>
              <a:cs typeface="Segoe UI" panose="020B0502040204020203" pitchFamily="34" charset="0"/>
            </a:endParaRPr>
          </a:p>
          <a:p>
            <a:r>
              <a:rPr lang="en-GB" sz="1050" dirty="0" err="1">
                <a:effectLst>
                  <a:outerShdw blurRad="76200" dist="63500" dir="2700000" algn="tl" rotWithShape="0">
                    <a:prstClr val="black"/>
                  </a:outerShdw>
                </a:effectLst>
                <a:cs typeface="Segoe UI" panose="020B0502040204020203" pitchFamily="34" charset="0"/>
              </a:rPr>
              <a:t>Kubectl</a:t>
            </a:r>
            <a:r>
              <a:rPr lang="en-GB" sz="1050" dirty="0">
                <a:effectLst>
                  <a:outerShdw blurRad="76200" dist="63500" dir="2700000" algn="tl" rotWithShape="0">
                    <a:prstClr val="black"/>
                  </a:outerShdw>
                </a:effectLst>
                <a:cs typeface="Segoe UI" panose="020B0502040204020203" pitchFamily="34" charset="0"/>
              </a:rPr>
              <a:t> – Common Commands</a:t>
            </a:r>
          </a:p>
          <a:p>
            <a:r>
              <a:rPr lang="en-GB" sz="1050" dirty="0">
                <a:effectLst>
                  <a:outerShdw blurRad="76200" dist="63500" dir="2700000" algn="tl" rotWithShape="0">
                    <a:prstClr val="black"/>
                  </a:outerShdw>
                </a:effectLst>
                <a:cs typeface="Segoe UI" panose="020B0502040204020203" pitchFamily="34" charset="0"/>
              </a:rPr>
              <a:t>Kubernetes Declarative Model</a:t>
            </a:r>
          </a:p>
          <a:p>
            <a:r>
              <a:rPr lang="en-GB" sz="1050" dirty="0">
                <a:effectLst>
                  <a:outerShdw blurRad="76200" dist="63500" dir="2700000" algn="tl" rotWithShape="0">
                    <a:prstClr val="black"/>
                  </a:outerShdw>
                </a:effectLst>
                <a:cs typeface="Segoe UI" panose="020B0502040204020203" pitchFamily="34" charset="0"/>
              </a:rPr>
              <a:t>Idempotent Updates &amp; Desired State</a:t>
            </a:r>
          </a:p>
          <a:p>
            <a:r>
              <a:rPr lang="en-GB" sz="1050" dirty="0">
                <a:effectLst>
                  <a:outerShdw blurRad="76200" dist="63500" dir="2700000" algn="tl" rotWithShape="0">
                    <a:prstClr val="black"/>
                  </a:outerShdw>
                </a:effectLst>
                <a:cs typeface="Segoe UI" panose="020B0502040204020203" pitchFamily="34" charset="0"/>
              </a:rPr>
              <a:t>Labels &amp; Selectors</a:t>
            </a:r>
          </a:p>
          <a:p>
            <a:endParaRPr lang="en-GB" sz="1050" dirty="0">
              <a:effectLst>
                <a:outerShdw blurRad="76200" dist="63500" dir="2700000" algn="tl" rotWithShape="0">
                  <a:prstClr val="black"/>
                </a:outerShdw>
              </a:effectLst>
              <a:cs typeface="Segoe UI" panose="020B0502040204020203" pitchFamily="34" charset="0"/>
            </a:endParaRPr>
          </a:p>
          <a:p>
            <a:r>
              <a:rPr lang="en-GB" sz="1050" b="1" dirty="0">
                <a:solidFill>
                  <a:srgbClr val="4DB0FF"/>
                </a:solidFill>
                <a:effectLst>
                  <a:outerShdw blurRad="76200" dist="63500" dir="2700000" algn="tl" rotWithShape="0">
                    <a:prstClr val="black"/>
                  </a:outerShdw>
                </a:effectLst>
              </a:rPr>
              <a:t>Configuring Basic Workloads</a:t>
            </a:r>
          </a:p>
          <a:p>
            <a:r>
              <a:rPr lang="en-GB" sz="1050" dirty="0">
                <a:effectLst>
                  <a:outerShdw blurRad="76200" dist="63500" dir="2700000" algn="tl" rotWithShape="0">
                    <a:prstClr val="black"/>
                  </a:outerShdw>
                </a:effectLst>
                <a:cs typeface="Segoe UI" panose="020B0502040204020203" pitchFamily="34" charset="0"/>
              </a:rPr>
              <a:t>Environmental Variables</a:t>
            </a:r>
          </a:p>
          <a:p>
            <a:r>
              <a:rPr lang="en-GB" sz="1050" dirty="0">
                <a:effectLst>
                  <a:outerShdw blurRad="76200" dist="63500" dir="2700000" algn="tl" rotWithShape="0">
                    <a:prstClr val="black"/>
                  </a:outerShdw>
                </a:effectLst>
                <a:cs typeface="Segoe UI" panose="020B0502040204020203" pitchFamily="34" charset="0"/>
              </a:rPr>
              <a:t>Secrets</a:t>
            </a:r>
          </a:p>
          <a:p>
            <a:r>
              <a:rPr lang="en-GB" sz="1050" dirty="0" err="1">
                <a:effectLst>
                  <a:outerShdw blurRad="76200" dist="63500" dir="2700000" algn="tl" rotWithShape="0">
                    <a:prstClr val="black"/>
                  </a:outerShdw>
                </a:effectLst>
                <a:cs typeface="Segoe UI" panose="020B0502040204020203" pitchFamily="34" charset="0"/>
              </a:rPr>
              <a:t>ConfigMaps</a:t>
            </a:r>
            <a:endParaRPr lang="en-GB" sz="1050" dirty="0">
              <a:effectLst>
                <a:outerShdw blurRad="76200" dist="63500" dir="2700000" algn="tl" rotWithShape="0">
                  <a:prstClr val="black"/>
                </a:outerShdw>
              </a:effectLst>
              <a:cs typeface="Segoe UI" panose="020B0502040204020203" pitchFamily="34" charset="0"/>
            </a:endParaRPr>
          </a:p>
          <a:p>
            <a:r>
              <a:rPr lang="en-GB" sz="1050" dirty="0">
                <a:effectLst>
                  <a:outerShdw blurRad="76200" dist="63500" dir="2700000" algn="tl" rotWithShape="0">
                    <a:prstClr val="black"/>
                  </a:outerShdw>
                </a:effectLst>
                <a:cs typeface="Segoe UI" panose="020B0502040204020203" pitchFamily="34" charset="0"/>
              </a:rPr>
              <a:t>Resource Management</a:t>
            </a:r>
          </a:p>
          <a:p>
            <a:r>
              <a:rPr lang="en-GB" sz="1050" dirty="0">
                <a:effectLst>
                  <a:outerShdw blurRad="76200" dist="63500" dir="2700000" algn="tl" rotWithShape="0">
                    <a:prstClr val="black"/>
                  </a:outerShdw>
                </a:effectLst>
                <a:cs typeface="Segoe UI" panose="020B0502040204020203" pitchFamily="34" charset="0"/>
              </a:rPr>
              <a:t>Probes</a:t>
            </a:r>
          </a:p>
          <a:p>
            <a:r>
              <a:rPr lang="en-GB" sz="1050" dirty="0">
                <a:effectLst>
                  <a:outerShdw blurRad="76200" dist="63500" dir="2700000" algn="tl" rotWithShape="0">
                    <a:prstClr val="black"/>
                  </a:outerShdw>
                </a:effectLst>
                <a:cs typeface="Segoe UI" panose="020B0502040204020203" pitchFamily="34" charset="0"/>
              </a:rPr>
              <a:t>Container Arguments</a:t>
            </a:r>
          </a:p>
          <a:p>
            <a:endParaRPr lang="en-GB" sz="1050" dirty="0">
              <a:effectLst>
                <a:outerShdw blurRad="76200" dist="63500" dir="2700000" algn="tl" rotWithShape="0">
                  <a:prstClr val="black"/>
                </a:outerShdw>
              </a:effectLst>
              <a:cs typeface="Segoe UI" panose="020B0502040204020203" pitchFamily="34" charset="0"/>
            </a:endParaRP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2685351"/>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7" action="ppaction://hlinksldjump">
                  <a:extLst>
                    <a:ext uri="{A12FA001-AC4F-418D-AE19-62706E023703}">
                      <ahyp:hlinkClr xmlns:ahyp="http://schemas.microsoft.com/office/drawing/2018/hyperlinkcolor" val="tx"/>
                    </a:ext>
                  </a:extLst>
                </a:hlinkClick>
              </a:rPr>
              <a:t>DevOps &amp; Observability</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Common DevOps Containers Lifecycle</a:t>
            </a:r>
          </a:p>
          <a:p>
            <a:r>
              <a:rPr lang="en-GB" sz="1050" dirty="0" err="1">
                <a:effectLst>
                  <a:outerShdw blurRad="76200" dist="63500" dir="2700000" algn="tl" rotWithShape="0">
                    <a:prstClr val="black"/>
                  </a:outerShdw>
                </a:effectLst>
              </a:rPr>
              <a:t>GitOps</a:t>
            </a:r>
            <a:endParaRPr lang="en-GB" sz="1050" dirty="0">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Modern Observability Stack</a:t>
            </a:r>
          </a:p>
          <a:p>
            <a:r>
              <a:rPr lang="en-GB" sz="1050" dirty="0">
                <a:effectLst>
                  <a:outerShdw blurRad="76200" dist="63500" dir="2700000" algn="tl" rotWithShape="0">
                    <a:prstClr val="black"/>
                  </a:outerShdw>
                </a:effectLst>
              </a:rPr>
              <a:t>Helm Introduction</a:t>
            </a:r>
          </a:p>
          <a:p>
            <a:r>
              <a:rPr lang="en-GB" sz="1050" dirty="0">
                <a:effectLst>
                  <a:outerShdw blurRad="76200" dist="63500" dir="2700000" algn="tl" rotWithShape="0">
                    <a:prstClr val="black"/>
                  </a:outerShdw>
                </a:effectLst>
              </a:rPr>
              <a:t>Helm – The Basics</a:t>
            </a:r>
          </a:p>
          <a:p>
            <a:r>
              <a:rPr lang="en-GB" sz="1050" dirty="0" err="1">
                <a:effectLst>
                  <a:outerShdw blurRad="76200" dist="63500" dir="2700000" algn="tl" rotWithShape="0">
                    <a:prstClr val="black"/>
                  </a:outerShdw>
                </a:effectLst>
              </a:rPr>
              <a:t>Kustomize</a:t>
            </a:r>
            <a:endParaRPr lang="en-GB" sz="1050" dirty="0">
              <a:effectLst>
                <a:outerShdw blurRad="76200" dist="63500" dir="2700000" algn="tl" rotWithShape="0">
                  <a:prstClr val="black"/>
                </a:outerShdw>
              </a:effectLst>
            </a:endParaRPr>
          </a:p>
          <a:p>
            <a:endParaRPr lang="en-GB" sz="1050" dirty="0">
              <a:effectLst>
                <a:outerShdw blurRad="76200" dist="63500" dir="2700000" algn="tl" rotWithShape="0">
                  <a:prstClr val="black"/>
                </a:outerShdw>
              </a:effectLst>
            </a:endParaRPr>
          </a:p>
          <a:p>
            <a:r>
              <a:rPr lang="en-GB" sz="1600" b="1" dirty="0">
                <a:solidFill>
                  <a:srgbClr val="4DB0FF"/>
                </a:solidFill>
                <a:effectLst>
                  <a:outerShdw blurRad="76200" dist="63500" dir="2700000" algn="tl" rotWithShape="0">
                    <a:prstClr val="black"/>
                  </a:outerShdw>
                </a:effectLst>
                <a:hlinkClick r:id="rId8" action="ppaction://hlinksldjump">
                  <a:extLst>
                    <a:ext uri="{A12FA001-AC4F-418D-AE19-62706E023703}">
                      <ahyp:hlinkClr xmlns:ahyp="http://schemas.microsoft.com/office/drawing/2018/hyperlinkcolor" val="tx"/>
                    </a:ext>
                  </a:extLst>
                </a:hlinkClick>
              </a:rPr>
              <a:t>Azure Kubernetes Service</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Managed Kubernetes on Azure – AKS</a:t>
            </a:r>
          </a:p>
          <a:p>
            <a:r>
              <a:rPr lang="en-GB" sz="1050" dirty="0">
                <a:effectLst>
                  <a:outerShdw blurRad="76200" dist="63500" dir="2700000" algn="tl" rotWithShape="0">
                    <a:prstClr val="black"/>
                  </a:outerShdw>
                </a:effectLst>
              </a:rPr>
              <a:t>AKS Networking</a:t>
            </a:r>
          </a:p>
          <a:p>
            <a:r>
              <a:rPr lang="en-GB" sz="1050" dirty="0">
                <a:effectLst>
                  <a:outerShdw blurRad="76200" dist="63500" dir="2700000" algn="tl" rotWithShape="0">
                    <a:prstClr val="black"/>
                  </a:outerShdw>
                </a:effectLst>
              </a:rPr>
              <a:t>Microsoft Entra Workload ID</a:t>
            </a:r>
          </a:p>
          <a:p>
            <a:r>
              <a:rPr lang="en-GB" sz="1050" dirty="0">
                <a:effectLst>
                  <a:outerShdw blurRad="76200" dist="63500" dir="2700000" algn="tl" rotWithShape="0">
                    <a:prstClr val="black"/>
                  </a:outerShdw>
                </a:effectLst>
              </a:rPr>
              <a:t>Microsoft Entra ID for RBAC</a:t>
            </a:r>
          </a:p>
          <a:p>
            <a:r>
              <a:rPr lang="en-GB" sz="1050" dirty="0">
                <a:effectLst>
                  <a:outerShdw blurRad="76200" dist="63500" dir="2700000" algn="tl" rotWithShape="0">
                    <a:prstClr val="black"/>
                  </a:outerShdw>
                </a:effectLst>
              </a:rPr>
              <a:t>Azure Monitor Container Insights</a:t>
            </a:r>
          </a:p>
          <a:p>
            <a:r>
              <a:rPr lang="en-GB" sz="1050" dirty="0">
                <a:effectLst>
                  <a:outerShdw blurRad="76200" dist="63500" dir="2700000" algn="tl" rotWithShape="0">
                    <a:prstClr val="black"/>
                  </a:outerShdw>
                </a:effectLst>
              </a:rPr>
              <a:t>Cluster Auto Scaler</a:t>
            </a: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478697"/>
          </a:xfrm>
          <a:prstGeom prst="rect">
            <a:avLst/>
          </a:prstGeom>
        </p:spPr>
        <p:txBody>
          <a:bodyPr wrap="square">
            <a:spAutoFit/>
          </a:bodyPr>
          <a:lstStyle/>
          <a:p>
            <a:r>
              <a:rPr lang="en-GB" sz="1600" b="1" dirty="0">
                <a:solidFill>
                  <a:srgbClr val="4DB0FF"/>
                </a:solidFill>
                <a:effectLst>
                  <a:outerShdw blurRad="76200" dist="63500" dir="2700000" algn="tl" rotWithShape="0">
                    <a:prstClr val="black"/>
                  </a:outerShdw>
                </a:effectLst>
                <a:hlinkClick r:id="rId9" action="ppaction://hlinksldjump">
                  <a:extLst>
                    <a:ext uri="{A12FA001-AC4F-418D-AE19-62706E023703}">
                      <ahyp:hlinkClr xmlns:ahyp="http://schemas.microsoft.com/office/drawing/2018/hyperlinkcolor" val="tx"/>
                    </a:ext>
                  </a:extLst>
                </a:hlinkClick>
              </a:rPr>
              <a:t>Beyond The Basics</a:t>
            </a:r>
            <a:endParaRPr lang="en-GB" sz="1600" b="1" dirty="0">
              <a:solidFill>
                <a:srgbClr val="4DB0FF"/>
              </a:solidFill>
              <a:effectLst>
                <a:outerShdw blurRad="76200" dist="63500" dir="2700000" algn="tl" rotWithShape="0">
                  <a:prstClr val="black"/>
                </a:outerShdw>
              </a:effectLst>
            </a:endParaRPr>
          </a:p>
          <a:p>
            <a:r>
              <a:rPr lang="en-GB" sz="1050" dirty="0">
                <a:effectLst>
                  <a:outerShdw blurRad="76200" dist="63500" dir="2700000" algn="tl" rotWithShape="0">
                    <a:prstClr val="black"/>
                  </a:outerShdw>
                </a:effectLst>
              </a:rPr>
              <a:t>Kubernetes Ecosystem</a:t>
            </a:r>
          </a:p>
          <a:p>
            <a:r>
              <a:rPr lang="en-GB" sz="1050" dirty="0">
                <a:effectLst>
                  <a:outerShdw blurRad="76200" dist="63500" dir="2700000" algn="tl" rotWithShape="0">
                    <a:prstClr val="black"/>
                  </a:outerShdw>
                </a:effectLst>
              </a:rPr>
              <a:t>The Kubernetes API</a:t>
            </a:r>
          </a:p>
          <a:p>
            <a:r>
              <a:rPr lang="en-GB" sz="1050" dirty="0">
                <a:effectLst>
                  <a:outerShdw blurRad="76200" dist="63500" dir="2700000" algn="tl" rotWithShape="0">
                    <a:prstClr val="black"/>
                  </a:outerShdw>
                </a:effectLst>
              </a:rPr>
              <a:t>Container Runtimes &amp; Tooling</a:t>
            </a:r>
            <a:br>
              <a:rPr lang="en-GB" sz="1050" dirty="0">
                <a:effectLst>
                  <a:outerShdw blurRad="76200" dist="63500" dir="2700000" algn="tl" rotWithShape="0">
                    <a:prstClr val="black"/>
                  </a:outerShdw>
                </a:effectLst>
              </a:rPr>
            </a:br>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Additional Network Topics</a:t>
            </a:r>
          </a:p>
          <a:p>
            <a:r>
              <a:rPr lang="en-GB" sz="1050" dirty="0">
                <a:effectLst>
                  <a:outerShdw blurRad="76200" dist="63500" dir="2700000" algn="tl" rotWithShape="0">
                    <a:prstClr val="black"/>
                  </a:outerShdw>
                </a:effectLst>
              </a:rPr>
              <a:t>Ingress</a:t>
            </a:r>
          </a:p>
          <a:p>
            <a:r>
              <a:rPr lang="en-GB" sz="1050" dirty="0">
                <a:effectLst>
                  <a:outerShdw blurRad="76200" dist="63500" dir="2700000" algn="tl" rotWithShape="0">
                    <a:prstClr val="black"/>
                  </a:outerShdw>
                </a:effectLst>
              </a:rPr>
              <a:t>Gateway API</a:t>
            </a:r>
          </a:p>
          <a:p>
            <a:r>
              <a:rPr lang="en-GB" sz="1050" dirty="0">
                <a:effectLst>
                  <a:outerShdw blurRad="76200" dist="63500" dir="2700000" algn="tl" rotWithShape="0">
                    <a:prstClr val="black"/>
                  </a:outerShdw>
                </a:effectLst>
              </a:rPr>
              <a:t>Network Policies</a:t>
            </a:r>
          </a:p>
          <a:p>
            <a:r>
              <a:rPr lang="en-GB" sz="1050" dirty="0">
                <a:effectLst>
                  <a:outerShdw blurRad="76200" dist="63500" dir="2700000" algn="tl" rotWithShape="0">
                    <a:prstClr val="black"/>
                  </a:outerShdw>
                </a:effectLst>
              </a:rPr>
              <a:t>External DNS</a:t>
            </a:r>
          </a:p>
          <a:p>
            <a:r>
              <a:rPr lang="en-GB" sz="1050" dirty="0">
                <a:effectLst>
                  <a:outerShdw blurRad="76200" dist="63500" dir="2700000" algn="tl" rotWithShape="0">
                    <a:prstClr val="black"/>
                  </a:outerShdw>
                </a:effectLst>
              </a:rPr>
              <a:t>Cert Manager</a:t>
            </a:r>
          </a:p>
          <a:p>
            <a:r>
              <a:rPr lang="en-GB" sz="1050" dirty="0">
                <a:effectLst>
                  <a:outerShdw blurRad="76200" dist="63500" dir="2700000" algn="tl" rotWithShape="0">
                    <a:prstClr val="black"/>
                  </a:outerShdw>
                </a:effectLst>
              </a:rPr>
              <a:t>Service Mesh</a:t>
            </a:r>
          </a:p>
          <a:p>
            <a:r>
              <a:rPr lang="en-GB" sz="1050" dirty="0">
                <a:effectLst>
                  <a:outerShdw blurRad="76200" dist="63500" dir="2700000" algn="tl" rotWithShape="0">
                    <a:prstClr val="black"/>
                  </a:outerShdw>
                </a:effectLst>
              </a:rPr>
              <a:t>Putting It All Together</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Debugging and Troubleshooting Workloads</a:t>
            </a:r>
          </a:p>
          <a:p>
            <a:r>
              <a:rPr lang="en-GB" sz="1050" dirty="0">
                <a:effectLst>
                  <a:outerShdw blurRad="76200" dist="63500" dir="2700000" algn="tl" rotWithShape="0">
                    <a:prstClr val="black"/>
                  </a:outerShdw>
                </a:effectLst>
              </a:rPr>
              <a:t>Describing Objects</a:t>
            </a:r>
          </a:p>
          <a:p>
            <a:r>
              <a:rPr lang="en-GB" sz="1050" dirty="0">
                <a:effectLst>
                  <a:outerShdw blurRad="76200" dist="63500" dir="2700000" algn="tl" rotWithShape="0">
                    <a:prstClr val="black"/>
                  </a:outerShdw>
                </a:effectLst>
              </a:rPr>
              <a:t>Container Logs</a:t>
            </a:r>
          </a:p>
          <a:p>
            <a:r>
              <a:rPr lang="en-GB" sz="1050" dirty="0">
                <a:effectLst>
                  <a:outerShdw blurRad="76200" dist="63500" dir="2700000" algn="tl" rotWithShape="0">
                    <a:prstClr val="black"/>
                  </a:outerShdw>
                </a:effectLst>
              </a:rPr>
              <a:t>Debug &amp; Get Shell Access</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Advanced Pod Configuration</a:t>
            </a:r>
          </a:p>
          <a:p>
            <a:r>
              <a:rPr lang="en-GB" sz="1050" dirty="0">
                <a:effectLst>
                  <a:outerShdw blurRad="76200" dist="63500" dir="2700000" algn="tl" rotWithShape="0">
                    <a:prstClr val="black"/>
                  </a:outerShdw>
                </a:effectLst>
              </a:rPr>
              <a:t>Deeper Dive on Manifests</a:t>
            </a:r>
          </a:p>
          <a:p>
            <a:r>
              <a:rPr lang="en-GB" sz="1050" dirty="0">
                <a:effectLst>
                  <a:outerShdw blurRad="76200" dist="63500" dir="2700000" algn="tl" rotWithShape="0">
                    <a:prstClr val="black"/>
                  </a:outerShdw>
                </a:effectLst>
              </a:rPr>
              <a:t>Init Containers</a:t>
            </a:r>
          </a:p>
          <a:p>
            <a:r>
              <a:rPr lang="en-GB" sz="1050" dirty="0">
                <a:effectLst>
                  <a:outerShdw blurRad="76200" dist="63500" dir="2700000" algn="tl" rotWithShape="0">
                    <a:prstClr val="black"/>
                  </a:outerShdw>
                </a:effectLst>
              </a:rPr>
              <a:t>Sidecars</a:t>
            </a:r>
          </a:p>
          <a:p>
            <a:r>
              <a:rPr lang="en-GB" sz="1050" dirty="0">
                <a:effectLst>
                  <a:outerShdw blurRad="76200" dist="63500" dir="2700000" algn="tl" rotWithShape="0">
                    <a:prstClr val="black"/>
                  </a:outerShdw>
                </a:effectLst>
              </a:rPr>
              <a:t>Node Selector</a:t>
            </a:r>
          </a:p>
          <a:p>
            <a:r>
              <a:rPr lang="en-GB" sz="1050" dirty="0">
                <a:effectLst>
                  <a:outerShdw blurRad="76200" dist="63500" dir="2700000" algn="tl" rotWithShape="0">
                    <a:prstClr val="black"/>
                  </a:outerShdw>
                </a:effectLst>
              </a:rPr>
              <a:t>Affinity and Taints</a:t>
            </a:r>
          </a:p>
          <a:p>
            <a:r>
              <a:rPr lang="en-GB" sz="1050" dirty="0">
                <a:effectLst>
                  <a:outerShdw blurRad="76200" dist="63500" dir="2700000" algn="tl" rotWithShape="0">
                    <a:prstClr val="black"/>
                  </a:outerShdw>
                </a:effectLst>
              </a:rPr>
              <a:t>Pod Security</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Scaling</a:t>
            </a:r>
          </a:p>
          <a:p>
            <a:r>
              <a:rPr lang="en-GB" sz="1050" dirty="0">
                <a:effectLst>
                  <a:outerShdw blurRad="76200" dist="63500" dir="2700000" algn="tl" rotWithShape="0">
                    <a:prstClr val="black"/>
                  </a:outerShdw>
                </a:effectLst>
              </a:rPr>
              <a:t>Manually Scaling</a:t>
            </a:r>
          </a:p>
          <a:p>
            <a:r>
              <a:rPr lang="en-GB" sz="1050" dirty="0">
                <a:effectLst>
                  <a:outerShdw blurRad="76200" dist="63500" dir="2700000" algn="tl" rotWithShape="0">
                    <a:prstClr val="black"/>
                  </a:outerShdw>
                </a:effectLst>
              </a:rPr>
              <a:t>Horizontal Pod </a:t>
            </a:r>
            <a:r>
              <a:rPr lang="en-GB" sz="1050" dirty="0" err="1">
                <a:effectLst>
                  <a:outerShdw blurRad="76200" dist="63500" dir="2700000" algn="tl" rotWithShape="0">
                    <a:prstClr val="black"/>
                  </a:outerShdw>
                </a:effectLst>
              </a:rPr>
              <a:t>Autoscaler</a:t>
            </a:r>
            <a:r>
              <a:rPr lang="en-GB" sz="1050" dirty="0">
                <a:effectLst>
                  <a:outerShdw blurRad="76200" dist="63500" dir="2700000" algn="tl" rotWithShape="0">
                    <a:prstClr val="black"/>
                  </a:outerShdw>
                </a:effectLst>
              </a:rPr>
              <a:t> (HPA)</a:t>
            </a:r>
          </a:p>
          <a:p>
            <a:r>
              <a:rPr lang="en-GB" sz="1050" dirty="0">
                <a:effectLst>
                  <a:outerShdw blurRad="76200" dist="63500" dir="2700000" algn="tl" rotWithShape="0">
                    <a:prstClr val="black"/>
                  </a:outerShdw>
                </a:effectLst>
              </a:rPr>
              <a:t>Cluster </a:t>
            </a:r>
            <a:r>
              <a:rPr lang="en-GB" sz="1050" dirty="0" err="1">
                <a:effectLst>
                  <a:outerShdw blurRad="76200" dist="63500" dir="2700000" algn="tl" rotWithShape="0">
                    <a:prstClr val="black"/>
                  </a:outerShdw>
                </a:effectLst>
              </a:rPr>
              <a:t>Autoscaler</a:t>
            </a:r>
            <a:r>
              <a:rPr lang="en-GB" sz="1050" dirty="0">
                <a:effectLst>
                  <a:outerShdw blurRad="76200" dist="63500" dir="2700000" algn="tl" rotWithShape="0">
                    <a:prstClr val="black"/>
                  </a:outerShdw>
                </a:effectLst>
              </a:rPr>
              <a:t> (CA)</a:t>
            </a:r>
          </a:p>
          <a:p>
            <a:r>
              <a:rPr lang="en-GB" sz="1050" dirty="0">
                <a:effectLst>
                  <a:outerShdw blurRad="76200" dist="63500" dir="2700000" algn="tl" rotWithShape="0">
                    <a:prstClr val="black"/>
                  </a:outerShdw>
                </a:effectLst>
              </a:rPr>
              <a:t>KEDA</a:t>
            </a:r>
          </a:p>
          <a:p>
            <a:endParaRPr lang="en-GB" sz="1050" dirty="0">
              <a:effectLst>
                <a:outerShdw blurRad="76200" dist="63500" dir="2700000" algn="tl" rotWithShape="0">
                  <a:prstClr val="black"/>
                </a:outerShdw>
              </a:effectLst>
            </a:endParaRPr>
          </a:p>
          <a:p>
            <a:r>
              <a:rPr lang="en-GB" sz="1050" b="1" dirty="0">
                <a:solidFill>
                  <a:srgbClr val="4DB0FF"/>
                </a:solidFill>
                <a:effectLst>
                  <a:outerShdw blurRad="76200" dist="63500" dir="2700000" algn="tl" rotWithShape="0">
                    <a:prstClr val="black"/>
                  </a:outerShdw>
                </a:effectLst>
              </a:rPr>
              <a:t>Extending Kubernetes</a:t>
            </a:r>
          </a:p>
          <a:p>
            <a:r>
              <a:rPr lang="en-GB" sz="1050" dirty="0">
                <a:effectLst>
                  <a:outerShdw blurRad="76200" dist="63500" dir="2700000" algn="tl" rotWithShape="0">
                    <a:prstClr val="black"/>
                  </a:outerShdw>
                </a:effectLst>
              </a:rPr>
              <a:t>Custom Resource Definitions</a:t>
            </a:r>
          </a:p>
          <a:p>
            <a:r>
              <a:rPr lang="en-GB" sz="1050" dirty="0">
                <a:effectLst>
                  <a:outerShdw blurRad="76200" dist="63500" dir="2700000" algn="tl" rotWithShape="0">
                    <a:prstClr val="black"/>
                  </a:outerShdw>
                </a:effectLst>
              </a:rPr>
              <a:t>Operators</a:t>
            </a:r>
          </a:p>
          <a:p>
            <a:br>
              <a:rPr lang="en-GB" sz="1050" dirty="0">
                <a:effectLst>
                  <a:outerShdw blurRad="76200" dist="63500" dir="2700000" algn="tl" rotWithShape="0">
                    <a:prstClr val="black"/>
                  </a:outerShdw>
                </a:effectLst>
              </a:rPr>
            </a:br>
            <a:endParaRPr lang="en-GB" sz="1050" dirty="0">
              <a:effectLst>
                <a:outerShdw blurRad="76200" dist="63500" dir="2700000" algn="tl" rotWithShape="0">
                  <a:prstClr val="black"/>
                </a:outerShdw>
              </a:effectLst>
            </a:endParaRPr>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describe </a:t>
            </a:r>
            <a:r>
              <a:rPr lang="en-GB" dirty="0">
                <a:solidFill>
                  <a:srgbClr val="4DB0FF"/>
                </a:solidFill>
              </a:rPr>
              <a:t>desired state </a:t>
            </a:r>
            <a:r>
              <a:rPr lang="en-GB" dirty="0"/>
              <a:t>of the resources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336642"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531120" y="4022987"/>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5" y="6091622"/>
            <a:ext cx="11438685"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t>key+value</a:t>
            </a:r>
            <a:r>
              <a:rPr lang="en-GB" dirty="0"/>
              <a:t> 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OS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 </a:t>
            </a:r>
            <a:r>
              <a:rPr lang="en-GB" sz="1600" dirty="0" err="1">
                <a:solidFill>
                  <a:srgbClr val="FFFF00"/>
                </a:solidFill>
              </a:rPr>
              <a:t>connString</a:t>
            </a:r>
            <a:r>
              <a:rPr lang="en-GB" sz="1600" dirty="0">
                <a:solidFill>
                  <a:srgbClr val="0099FF"/>
                </a:solidFill>
              </a:rPr>
              <a:t>='</a:t>
            </a:r>
            <a:r>
              <a:rPr lang="en-GB" sz="1600" dirty="0" err="1">
                <a:solidFill>
                  <a:srgbClr val="0099FF"/>
                </a:solidFill>
              </a:rPr>
              <a:t>admin:superSecret@some-host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 with config files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8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"512Mi"</a:t>
            </a:r>
          </a:p>
          <a:p>
            <a:pPr>
              <a:lnSpc>
                <a:spcPct val="100000"/>
              </a:lnSpc>
              <a:spcAft>
                <a:spcPts val="100"/>
              </a:spcAft>
            </a:pPr>
            <a:r>
              <a:rPr lang="en-GB" sz="1600" dirty="0">
                <a:solidFill>
                  <a:srgbClr val="FFFF00"/>
                </a:solidFill>
              </a:rPr>
              <a:t>        </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4133022"/>
          </a:xfrm>
        </p:spPr>
        <p:txBody>
          <a:bodyPr/>
          <a:lstStyle/>
          <a:p>
            <a:r>
              <a:rPr lang="en-GB" dirty="0"/>
              <a:t>Readiness probes tell Kubernetes your container is </a:t>
            </a:r>
            <a:r>
              <a:rPr lang="en-GB" dirty="0">
                <a:solidFill>
                  <a:srgbClr val="4DB0FF"/>
                </a:solidFill>
              </a:rPr>
              <a:t>ready to accept traffic</a:t>
            </a:r>
          </a:p>
          <a:p>
            <a:r>
              <a:rPr lang="en-GB" dirty="0"/>
              <a:t>Liveness probes tell Kubernetes to </a:t>
            </a:r>
            <a:r>
              <a:rPr lang="en-GB" dirty="0">
                <a:solidFill>
                  <a:srgbClr val="4DB0FF"/>
                </a:solidFill>
              </a:rPr>
              <a:t>restart your container</a:t>
            </a:r>
            <a:r>
              <a:rPr lang="en-GB" dirty="0">
                <a:solidFill>
                  <a:srgbClr val="FFFFFF"/>
                </a:solidFill>
              </a:rPr>
              <a:t>, </a:t>
            </a:r>
            <a:r>
              <a:rPr lang="en-GB" i="1" dirty="0">
                <a:solidFill>
                  <a:srgbClr val="FFFFFF"/>
                </a:solidFill>
              </a:rPr>
              <a:t>use with caution</a:t>
            </a:r>
          </a:p>
          <a:p>
            <a:r>
              <a:rPr lang="en-GB" dirty="0">
                <a:solidFill>
                  <a:srgbClr val="FFFFFF"/>
                </a:solidFill>
              </a:rPr>
              <a:t>Startup probes </a:t>
            </a:r>
            <a:r>
              <a:rPr lang="en-GB" dirty="0">
                <a:solidFill>
                  <a:srgbClr val="4DB0FF"/>
                </a:solidFill>
              </a:rPr>
              <a:t>disable checks until the app is initialised</a:t>
            </a:r>
          </a:p>
          <a:p>
            <a:r>
              <a:rPr lang="en-GB" dirty="0"/>
              <a:t>Probes can be HTTP, TCP or execute commands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685129"/>
            <a:ext cx="4042345" cy="101380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538875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0579" y="310305"/>
            <a:ext cx="4124221" cy="584775"/>
          </a:xfrm>
          <a:prstGeom prst="rect">
            <a:avLst/>
          </a:prstGeom>
        </p:spPr>
        <p:txBody>
          <a:bodyPr wrap="square">
            <a:spAutoFit/>
          </a:bodyPr>
          <a:lstStyle/>
          <a:p>
            <a:r>
              <a:rPr lang="en-GB" sz="1600" dirty="0"/>
              <a:t>kubernetes.io/docs/concepts/configuration/liveness-readiness-startup-probes/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7919353" y="5901965"/>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and can cause side effects</a:t>
            </a:r>
          </a:p>
        </p:txBody>
      </p:sp>
      <p:sp>
        <p:nvSpPr>
          <p:cNvPr id="2" name="TextBox 1">
            <a:extLst>
              <a:ext uri="{FF2B5EF4-FFF2-40B4-BE49-F238E27FC236}">
                <a16:creationId xmlns:a16="http://schemas.microsoft.com/office/drawing/2014/main" id="{4DE08A0E-ECE2-72C4-0A53-6B1FB1DEF5AC}"/>
              </a:ext>
            </a:extLst>
          </p:cNvPr>
          <p:cNvSpPr txBox="1"/>
          <p:nvPr/>
        </p:nvSpPr>
        <p:spPr>
          <a:xfrm>
            <a:off x="7919352" y="1352923"/>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readiness probe is highly recommended</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Container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Use the </a:t>
            </a:r>
            <a:r>
              <a:rPr lang="en-GB" dirty="0">
                <a:solidFill>
                  <a:srgbClr val="4DB0FF"/>
                </a:solidFill>
                <a:latin typeface="Consolas" panose="020B0609020204030204" pitchFamily="49" charset="0"/>
              </a:rPr>
              <a:t>command</a:t>
            </a:r>
            <a:r>
              <a:rPr lang="en-GB" dirty="0"/>
              <a:t> property to override the starting command in a container. Rarely used.</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85000"/>
                    <a:lumOff val="1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CB51-C754-AFF7-4117-B02FD5EC6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D788-6636-D802-B4AB-06C1453F23A6}"/>
              </a:ext>
            </a:extLst>
          </p:cNvPr>
          <p:cNvSpPr>
            <a:spLocks noGrp="1"/>
          </p:cNvSpPr>
          <p:nvPr>
            <p:ph type="title"/>
          </p:nvPr>
        </p:nvSpPr>
        <p:spPr/>
        <p:txBody>
          <a:bodyPr/>
          <a:lstStyle/>
          <a:p>
            <a:r>
              <a:rPr lang="en-GB" dirty="0"/>
              <a:t>Kubernetes Ecosystem – </a:t>
            </a:r>
            <a:r>
              <a:rPr lang="en-GB" i="1" dirty="0"/>
              <a:t>Many</a:t>
            </a:r>
            <a:r>
              <a:rPr lang="en-GB" dirty="0"/>
              <a:t> Projects</a:t>
            </a:r>
          </a:p>
        </p:txBody>
      </p:sp>
      <p:sp>
        <p:nvSpPr>
          <p:cNvPr id="17" name="Rectangle 16">
            <a:extLst>
              <a:ext uri="{FF2B5EF4-FFF2-40B4-BE49-F238E27FC236}">
                <a16:creationId xmlns:a16="http://schemas.microsoft.com/office/drawing/2014/main" id="{4F5E2F4B-4086-610C-BDAF-C1ECD91354C3}"/>
              </a:ext>
            </a:extLst>
          </p:cNvPr>
          <p:cNvSpPr/>
          <p:nvPr/>
        </p:nvSpPr>
        <p:spPr>
          <a:xfrm>
            <a:off x="8433104" y="6300190"/>
            <a:ext cx="2472023" cy="461665"/>
          </a:xfrm>
          <a:prstGeom prst="rect">
            <a:avLst/>
          </a:prstGeom>
        </p:spPr>
        <p:txBody>
          <a:bodyPr wrap="none">
            <a:spAutoFit/>
          </a:bodyPr>
          <a:lstStyle/>
          <a:p>
            <a:r>
              <a:rPr lang="en-GB" sz="2400" dirty="0">
                <a:hlinkClick r:id="rId2"/>
              </a:rPr>
              <a:t>landscape.cncf.io</a:t>
            </a:r>
            <a:endParaRPr lang="en-GB" sz="2400" dirty="0"/>
          </a:p>
        </p:txBody>
      </p:sp>
      <p:graphicFrame>
        <p:nvGraphicFramePr>
          <p:cNvPr id="24" name="Table 23">
            <a:extLst>
              <a:ext uri="{FF2B5EF4-FFF2-40B4-BE49-F238E27FC236}">
                <a16:creationId xmlns:a16="http://schemas.microsoft.com/office/drawing/2014/main" id="{F25782DB-DF38-59DF-26AB-38E3E3A4E191}"/>
              </a:ext>
            </a:extLst>
          </p:cNvPr>
          <p:cNvGraphicFramePr>
            <a:graphicFrameLocks noGrp="1"/>
          </p:cNvGraphicFramePr>
          <p:nvPr>
            <p:extLst>
              <p:ext uri="{D42A27DB-BD31-4B8C-83A1-F6EECF244321}">
                <p14:modId xmlns:p14="http://schemas.microsoft.com/office/powerpoint/2010/main" val="434319995"/>
              </p:ext>
            </p:extLst>
          </p:nvPr>
        </p:nvGraphicFramePr>
        <p:xfrm>
          <a:off x="344948" y="1348910"/>
          <a:ext cx="7777972" cy="4752000"/>
        </p:xfrm>
        <a:graphic>
          <a:graphicData uri="http://schemas.openxmlformats.org/drawingml/2006/table">
            <a:tbl>
              <a:tblPr>
                <a:tableStyleId>{2D5ABB26-0587-4C30-8999-92F81FD0307C}</a:tableStyleId>
              </a:tblPr>
              <a:tblGrid>
                <a:gridCol w="3123183">
                  <a:extLst>
                    <a:ext uri="{9D8B030D-6E8A-4147-A177-3AD203B41FA5}">
                      <a16:colId xmlns:a16="http://schemas.microsoft.com/office/drawing/2014/main" val="1343928608"/>
                    </a:ext>
                  </a:extLst>
                </a:gridCol>
                <a:gridCol w="4654789">
                  <a:extLst>
                    <a:ext uri="{9D8B030D-6E8A-4147-A177-3AD203B41FA5}">
                      <a16:colId xmlns:a16="http://schemas.microsoft.com/office/drawing/2014/main" val="2797650778"/>
                    </a:ext>
                  </a:extLst>
                </a:gridCol>
              </a:tblGrid>
              <a:tr h="432000">
                <a:tc>
                  <a:txBody>
                    <a:bodyPr/>
                    <a:lstStyle/>
                    <a:p>
                      <a:pPr algn="l" fontAlgn="b">
                        <a:buNone/>
                      </a:pPr>
                      <a:r>
                        <a:rPr lang="en-GB" sz="1800" u="none" strike="noStrike" dirty="0">
                          <a:effectLst/>
                        </a:rPr>
                        <a:t>Monitoring &amp; Observability</a:t>
                      </a:r>
                      <a:endParaRPr lang="en-GB" sz="1800" b="0" i="0" u="none" strike="noStrike" dirty="0">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Prometheus, Grafana, </a:t>
                      </a:r>
                      <a:r>
                        <a:rPr lang="en-GB" sz="1800" b="1" u="none" strike="noStrike" dirty="0" err="1">
                          <a:effectLst/>
                        </a:rPr>
                        <a:t>OpenTelemetry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86731215"/>
                  </a:ext>
                </a:extLst>
              </a:tr>
              <a:tr h="432000">
                <a:tc>
                  <a:txBody>
                    <a:bodyPr/>
                    <a:lstStyle/>
                    <a:p>
                      <a:pPr algn="l" fontAlgn="b">
                        <a:buNone/>
                      </a:pPr>
                      <a:r>
                        <a:rPr lang="en-GB" sz="1800" u="none" strike="noStrike">
                          <a:effectLst/>
                        </a:rPr>
                        <a:t>Network Plugins (CNI)</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Cilium, Calico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008803538"/>
                  </a:ext>
                </a:extLst>
              </a:tr>
              <a:tr h="432000">
                <a:tc>
                  <a:txBody>
                    <a:bodyPr/>
                    <a:lstStyle/>
                    <a:p>
                      <a:pPr algn="l" fontAlgn="b">
                        <a:buNone/>
                      </a:pPr>
                      <a:r>
                        <a:rPr lang="en-GB" sz="1800" u="none" strike="noStrike">
                          <a:effectLst/>
                        </a:rPr>
                        <a:t>Ingress &amp; Traffic</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NGINX Ingress, Gateway API, Envoy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308834204"/>
                  </a:ext>
                </a:extLst>
              </a:tr>
              <a:tr h="432000">
                <a:tc>
                  <a:txBody>
                    <a:bodyPr/>
                    <a:lstStyle/>
                    <a:p>
                      <a:pPr algn="l" fontAlgn="b">
                        <a:buNone/>
                      </a:pPr>
                      <a:r>
                        <a:rPr lang="en-GB" sz="1800" u="none" strike="noStrike">
                          <a:effectLst/>
                        </a:rPr>
                        <a:t>Service Mesh</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Istio, Linkerd, Cilium</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63071931"/>
                  </a:ext>
                </a:extLst>
              </a:tr>
              <a:tr h="432000">
                <a:tc>
                  <a:txBody>
                    <a:bodyPr/>
                    <a:lstStyle/>
                    <a:p>
                      <a:pPr algn="l" fontAlgn="b">
                        <a:buNone/>
                      </a:pPr>
                      <a:r>
                        <a:rPr lang="en-GB" sz="1800" u="none" strike="noStrike">
                          <a:effectLst/>
                        </a:rPr>
                        <a:t>Storage</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Rook, Longhorn</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47583750"/>
                  </a:ext>
                </a:extLst>
              </a:tr>
              <a:tr h="432000">
                <a:tc>
                  <a:txBody>
                    <a:bodyPr/>
                    <a:lstStyle/>
                    <a:p>
                      <a:pPr algn="l" fontAlgn="b">
                        <a:buNone/>
                      </a:pPr>
                      <a:r>
                        <a:rPr lang="en-GB" sz="1800" u="none" strike="noStrike">
                          <a:effectLst/>
                        </a:rPr>
                        <a:t>Security &amp; Policy</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Kyverno</a:t>
                      </a:r>
                      <a:r>
                        <a:rPr lang="en-GB" sz="1800" b="1" u="none" strike="noStrike" dirty="0">
                          <a:effectLst/>
                        </a:rPr>
                        <a:t>, Gatekeeper, Falco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84441290"/>
                  </a:ext>
                </a:extLst>
              </a:tr>
              <a:tr h="432000">
                <a:tc>
                  <a:txBody>
                    <a:bodyPr/>
                    <a:lstStyle/>
                    <a:p>
                      <a:pPr algn="l" fontAlgn="b">
                        <a:buNone/>
                      </a:pPr>
                      <a:r>
                        <a:rPr lang="en-GB" sz="1800" u="none" strike="noStrike">
                          <a:effectLst/>
                        </a:rPr>
                        <a:t>Package Mgmt &amp; Config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Helm, </a:t>
                      </a:r>
                      <a:r>
                        <a:rPr lang="en-GB" sz="1800" b="1" u="none" strike="noStrike" dirty="0" err="1">
                          <a:effectLst/>
                        </a:rPr>
                        <a:t>Kustomize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869240132"/>
                  </a:ext>
                </a:extLst>
              </a:tr>
              <a:tr h="432000">
                <a:tc>
                  <a:txBody>
                    <a:bodyPr/>
                    <a:lstStyle/>
                    <a:p>
                      <a:pPr algn="l" fontAlgn="b">
                        <a:buNone/>
                      </a:pPr>
                      <a:r>
                        <a:rPr lang="en-GB" sz="1800" u="none" strike="noStrike">
                          <a:effectLst/>
                        </a:rPr>
                        <a:t>GitOps &amp; CD</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Argo CD, Flux</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4114925478"/>
                  </a:ext>
                </a:extLst>
              </a:tr>
              <a:tr h="432000">
                <a:tc>
                  <a:txBody>
                    <a:bodyPr/>
                    <a:lstStyle/>
                    <a:p>
                      <a:pPr algn="l" fontAlgn="b">
                        <a:buNone/>
                      </a:pPr>
                      <a:r>
                        <a:rPr lang="en-GB" sz="1800" u="none" strike="noStrike">
                          <a:effectLst/>
                        </a:rPr>
                        <a:t>Autoscaling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KEDA</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437941788"/>
                  </a:ext>
                </a:extLst>
              </a:tr>
              <a:tr h="432000">
                <a:tc>
                  <a:txBody>
                    <a:bodyPr/>
                    <a:lstStyle/>
                    <a:p>
                      <a:pPr algn="l" fontAlgn="b">
                        <a:buNone/>
                      </a:pPr>
                      <a:r>
                        <a:rPr lang="en-GB" sz="1800" u="none" strike="noStrike">
                          <a:effectLst/>
                        </a:rPr>
                        <a:t>Secrets Management</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External Secrets Operator</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675108849"/>
                  </a:ext>
                </a:extLst>
              </a:tr>
              <a:tr h="432000">
                <a:tc>
                  <a:txBody>
                    <a:bodyPr/>
                    <a:lstStyle/>
                    <a:p>
                      <a:pPr algn="l" fontAlgn="b">
                        <a:buNone/>
                      </a:pPr>
                      <a:r>
                        <a:rPr lang="en-GB" sz="1800" u="none" strike="noStrike">
                          <a:effectLst/>
                        </a:rPr>
                        <a:t>Serverless</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Knative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51112002"/>
                  </a:ext>
                </a:extLst>
              </a:tr>
            </a:tbl>
          </a:graphicData>
        </a:graphic>
      </p:graphicFrame>
      <p:pic>
        <p:nvPicPr>
          <p:cNvPr id="28" name="Picture 27">
            <a:extLst>
              <a:ext uri="{FF2B5EF4-FFF2-40B4-BE49-F238E27FC236}">
                <a16:creationId xmlns:a16="http://schemas.microsoft.com/office/drawing/2014/main" id="{F93B0404-348C-B263-C4F8-1A89078F4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608" y="1048245"/>
            <a:ext cx="3971925" cy="5295900"/>
          </a:xfrm>
          <a:prstGeom prst="rect">
            <a:avLst/>
          </a:prstGeom>
        </p:spPr>
      </p:pic>
    </p:spTree>
    <p:extLst>
      <p:ext uri="{BB962C8B-B14F-4D97-AF65-F5344CB8AC3E}">
        <p14:creationId xmlns:p14="http://schemas.microsoft.com/office/powerpoint/2010/main" val="2531497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a:xfrm>
            <a:off x="510540" y="1051560"/>
            <a:ext cx="11224260" cy="685800"/>
          </a:xfrm>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0" y="1629343"/>
            <a:ext cx="9391650" cy="4850785"/>
          </a:xfrm>
        </p:spPr>
        <p:txBody>
          <a:bodyPr/>
          <a:lstStyle/>
          <a:p>
            <a:r>
              <a:rPr lang="en-GB" sz="2300" b="0" dirty="0">
                <a:latin typeface="+mn-lt"/>
              </a:rPr>
              <a:t>Every object in Kubernetes and any interactions with </a:t>
            </a:r>
            <a:br>
              <a:rPr lang="en-GB" sz="2300" b="0" dirty="0">
                <a:latin typeface="+mn-lt"/>
              </a:rPr>
            </a:br>
            <a:r>
              <a:rPr lang="en-GB" sz="2300" b="0" dirty="0">
                <a:latin typeface="+mn-lt"/>
              </a:rPr>
              <a:t>the cluster are shaped by the </a:t>
            </a:r>
            <a:r>
              <a:rPr lang="en-GB" sz="2300" dirty="0">
                <a:latin typeface="+mn-lt"/>
              </a:rPr>
              <a:t>API and the API spec</a:t>
            </a:r>
            <a:br>
              <a:rPr lang="en-GB" sz="2300" b="0" dirty="0">
                <a:latin typeface="+mn-lt"/>
              </a:rPr>
            </a:br>
            <a:r>
              <a:rPr lang="en-GB" sz="2300" b="0" dirty="0">
                <a:latin typeface="+mn-lt"/>
              </a:rPr>
              <a:t>	- YAML manifests schema</a:t>
            </a:r>
            <a:br>
              <a:rPr lang="en-GB" sz="2300" b="0" dirty="0">
                <a:latin typeface="+mn-lt"/>
              </a:rPr>
            </a:br>
            <a:r>
              <a:rPr lang="en-GB" sz="2300" b="0" dirty="0">
                <a:latin typeface="+mn-lt"/>
              </a:rPr>
              <a:t>	- kubectl commands</a:t>
            </a:r>
          </a:p>
          <a:p>
            <a:r>
              <a:rPr lang="en-GB" sz="2300" b="0" dirty="0">
                <a:latin typeface="+mn-lt"/>
              </a:rPr>
              <a:t>Served by the API server running on control plane node(s)</a:t>
            </a:r>
          </a:p>
          <a:p>
            <a:r>
              <a:rPr lang="en-GB" sz="2300" b="0" dirty="0">
                <a:latin typeface="+mn-lt"/>
              </a:rPr>
              <a:t>Kubernetes version dependant</a:t>
            </a:r>
          </a:p>
          <a:p>
            <a:r>
              <a:rPr lang="en-GB" sz="2300" b="0" dirty="0">
                <a:latin typeface="+mn-lt"/>
              </a:rPr>
              <a:t>Aggregated – single API server endpoint fronts multiple versioned APIs, and it's extensible both via CRDs and via API aggregation</a:t>
            </a:r>
          </a:p>
          <a:p>
            <a:r>
              <a:rPr lang="en-GB" sz="2300" b="0" dirty="0" err="1">
                <a:latin typeface="+mn-lt"/>
              </a:rPr>
              <a:t>kubectl</a:t>
            </a:r>
            <a:r>
              <a:rPr lang="en-GB" sz="2300" b="0" dirty="0">
                <a:latin typeface="+mn-lt"/>
              </a:rPr>
              <a:t> proxy – Create a local tunnel to the API server if you want to get your hands dirty</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6794" y="139446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31B-5F62-2255-D0D9-8579D84664F8}"/>
              </a:ext>
            </a:extLst>
          </p:cNvPr>
          <p:cNvSpPr>
            <a:spLocks noGrp="1"/>
          </p:cNvSpPr>
          <p:nvPr>
            <p:ph type="title"/>
          </p:nvPr>
        </p:nvSpPr>
        <p:spPr>
          <a:xfrm>
            <a:off x="457201" y="457200"/>
            <a:ext cx="6951600" cy="594360"/>
          </a:xfrm>
        </p:spPr>
        <p:txBody>
          <a:bodyPr>
            <a:normAutofit fontScale="90000"/>
          </a:bodyPr>
          <a:lstStyle/>
          <a:p>
            <a:r>
              <a:rPr lang="en-GB" dirty="0"/>
              <a:t>Container Runtimes &amp; Tooling</a:t>
            </a:r>
          </a:p>
        </p:txBody>
      </p:sp>
      <p:sp>
        <p:nvSpPr>
          <p:cNvPr id="3" name="Subtitle 2">
            <a:extLst>
              <a:ext uri="{FF2B5EF4-FFF2-40B4-BE49-F238E27FC236}">
                <a16:creationId xmlns:a16="http://schemas.microsoft.com/office/drawing/2014/main" id="{73FC5728-E35E-8EAB-314E-A83A98654CDC}"/>
              </a:ext>
            </a:extLst>
          </p:cNvPr>
          <p:cNvSpPr>
            <a:spLocks noGrp="1"/>
          </p:cNvSpPr>
          <p:nvPr>
            <p:ph type="subTitle" idx="27"/>
          </p:nvPr>
        </p:nvSpPr>
        <p:spPr>
          <a:xfrm>
            <a:off x="457200" y="1051560"/>
            <a:ext cx="4554000" cy="685800"/>
          </a:xfrm>
        </p:spPr>
        <p:txBody>
          <a:bodyPr vert="horz" lIns="0" tIns="0" rIns="0" bIns="0" rtlCol="0">
            <a:noAutofit/>
          </a:bodyPr>
          <a:lstStyle/>
          <a:p>
            <a:r>
              <a:rPr lang="en-GB" dirty="0">
                <a:solidFill>
                  <a:srgbClr val="0078D7"/>
                </a:solidFill>
              </a:rPr>
              <a:t>It’s not about Docker anymore</a:t>
            </a:r>
          </a:p>
        </p:txBody>
      </p:sp>
      <p:sp>
        <p:nvSpPr>
          <p:cNvPr id="4" name="Content Placeholder 3">
            <a:extLst>
              <a:ext uri="{FF2B5EF4-FFF2-40B4-BE49-F238E27FC236}">
                <a16:creationId xmlns:a16="http://schemas.microsoft.com/office/drawing/2014/main" id="{4E6873B3-E664-862B-8695-A5CBEB24B539}"/>
              </a:ext>
            </a:extLst>
          </p:cNvPr>
          <p:cNvSpPr>
            <a:spLocks noGrp="1"/>
          </p:cNvSpPr>
          <p:nvPr>
            <p:ph idx="26"/>
          </p:nvPr>
        </p:nvSpPr>
        <p:spPr>
          <a:xfrm>
            <a:off x="5911317" y="1303782"/>
            <a:ext cx="5815532" cy="1816469"/>
          </a:xfrm>
          <a:prstGeom prst="roundRect">
            <a:avLst>
              <a:gd name="adj" fmla="val 8486"/>
            </a:avLst>
          </a:prstGeom>
          <a:solidFill>
            <a:schemeClr val="bg2">
              <a:lumMod val="85000"/>
            </a:schemeClr>
          </a:solidFill>
        </p:spPr>
        <p:txBody>
          <a:bodyPr lIns="72000" tIns="72000"/>
          <a:lstStyle/>
          <a:p>
            <a:pPr>
              <a:lnSpc>
                <a:spcPct val="100000"/>
              </a:lnSpc>
              <a:spcBef>
                <a:spcPts val="600"/>
              </a:spcBef>
              <a:spcAft>
                <a:spcPts val="0"/>
              </a:spcAft>
            </a:pPr>
            <a:endParaRPr lang="en-GB" sz="140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dirty="0" err="1">
                <a:latin typeface="Segoe UI" panose="020B0502040204020203" pitchFamily="34" charset="0"/>
                <a:cs typeface="Segoe UI" panose="020B0502040204020203" pitchFamily="34" charset="0"/>
              </a:rPr>
              <a:t>Containerd</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Lightweight, stable, CNCF graduated. Now the standard CRI runtime on all major K8s platforms</a:t>
            </a:r>
          </a:p>
          <a:p>
            <a:pPr>
              <a:lnSpc>
                <a:spcPct val="100000"/>
              </a:lnSpc>
              <a:spcBef>
                <a:spcPts val="600"/>
              </a:spcBef>
              <a:spcAft>
                <a:spcPts val="0"/>
              </a:spcAft>
            </a:pPr>
            <a:r>
              <a:rPr lang="en-GB" sz="1400" dirty="0">
                <a:latin typeface="Segoe UI" panose="020B0502040204020203" pitchFamily="34" charset="0"/>
                <a:cs typeface="Segoe UI" panose="020B0502040204020203" pitchFamily="34" charset="0"/>
              </a:rPr>
              <a:t>CRI-O</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Built specifically for Kubernetes by Red Hat. Minimal and purpose-built</a:t>
            </a:r>
          </a:p>
        </p:txBody>
      </p:sp>
      <p:sp>
        <p:nvSpPr>
          <p:cNvPr id="5" name="Content Placeholder 4">
            <a:extLst>
              <a:ext uri="{FF2B5EF4-FFF2-40B4-BE49-F238E27FC236}">
                <a16:creationId xmlns:a16="http://schemas.microsoft.com/office/drawing/2014/main" id="{57FEC5BC-F915-FDF7-80E8-DDB781A03F98}"/>
              </a:ext>
            </a:extLst>
          </p:cNvPr>
          <p:cNvSpPr>
            <a:spLocks noGrp="1"/>
          </p:cNvSpPr>
          <p:nvPr>
            <p:ph idx="33"/>
          </p:nvPr>
        </p:nvSpPr>
        <p:spPr>
          <a:xfrm>
            <a:off x="465151" y="1866900"/>
            <a:ext cx="5136449" cy="4533899"/>
          </a:xfrm>
        </p:spPr>
        <p:txBody>
          <a:bodyPr/>
          <a:lstStyle/>
          <a:p>
            <a:r>
              <a:rPr lang="en-GB" sz="1800" b="0" dirty="0">
                <a:latin typeface="Segoe UI" panose="020B0502040204020203" pitchFamily="34" charset="0"/>
                <a:cs typeface="Segoe UI" panose="020B0502040204020203" pitchFamily="34" charset="0"/>
              </a:rPr>
              <a:t>Kubernetes can use different container runtimes via something called the Container Runtime Interface (CRI)</a:t>
            </a:r>
          </a:p>
          <a:p>
            <a:r>
              <a:rPr lang="en-GB" sz="1800" dirty="0">
                <a:latin typeface="Segoe UI" panose="020B0502040204020203" pitchFamily="34" charset="0"/>
                <a:cs typeface="Segoe UI" panose="020B0502040204020203" pitchFamily="34" charset="0"/>
              </a:rPr>
              <a:t>Kubernetes has used </a:t>
            </a:r>
            <a:r>
              <a:rPr lang="en-GB" sz="1800" dirty="0" err="1">
                <a:latin typeface="Segoe UI" panose="020B0502040204020203" pitchFamily="34" charset="0"/>
                <a:cs typeface="Segoe UI" panose="020B0502040204020203" pitchFamily="34" charset="0"/>
              </a:rPr>
              <a:t>containerd</a:t>
            </a:r>
            <a:r>
              <a:rPr lang="en-GB" sz="1800" dirty="0">
                <a:latin typeface="Segoe UI" panose="020B0502040204020203" pitchFamily="34" charset="0"/>
                <a:cs typeface="Segoe UI" panose="020B0502040204020203" pitchFamily="34" charset="0"/>
              </a:rPr>
              <a:t> as its default container runtime since 1.24</a:t>
            </a:r>
            <a:r>
              <a:rPr lang="en-GB" sz="1800" b="0" dirty="0">
                <a:latin typeface="Segoe UI" panose="020B0502040204020203" pitchFamily="34" charset="0"/>
                <a:cs typeface="Segoe UI" panose="020B0502040204020203" pitchFamily="34" charset="0"/>
              </a:rPr>
              <a:t>, when Docker support was removed in 2022</a:t>
            </a:r>
          </a:p>
          <a:p>
            <a:r>
              <a:rPr lang="en-GB" sz="1800" b="0" dirty="0">
                <a:latin typeface="Segoe UI" panose="020B0502040204020203" pitchFamily="34" charset="0"/>
                <a:cs typeface="Segoe UI" panose="020B0502040204020203" pitchFamily="34" charset="0"/>
              </a:rPr>
              <a:t>The runtime executes containers on nodes, while CLI tools (Docker, </a:t>
            </a:r>
            <a:r>
              <a:rPr lang="en-GB" sz="1800" b="0" dirty="0" err="1">
                <a:latin typeface="Segoe UI" panose="020B0502040204020203" pitchFamily="34" charset="0"/>
                <a:cs typeface="Segoe UI" panose="020B0502040204020203" pitchFamily="34" charset="0"/>
              </a:rPr>
              <a:t>Podman</a:t>
            </a:r>
            <a:r>
              <a:rPr lang="en-GB" sz="1800" b="0" dirty="0">
                <a:latin typeface="Segoe UI" panose="020B0502040204020203" pitchFamily="34" charset="0"/>
                <a:cs typeface="Segoe UI" panose="020B0502040204020203" pitchFamily="34" charset="0"/>
              </a:rPr>
              <a:t>, </a:t>
            </a:r>
            <a:r>
              <a:rPr lang="en-GB" sz="1800" b="0" dirty="0" err="1">
                <a:latin typeface="Segoe UI" panose="020B0502040204020203" pitchFamily="34" charset="0"/>
                <a:cs typeface="Segoe UI" panose="020B0502040204020203" pitchFamily="34" charset="0"/>
              </a:rPr>
              <a:t>nerdctl</a:t>
            </a:r>
            <a:r>
              <a:rPr lang="en-GB" sz="1800" b="0" dirty="0">
                <a:latin typeface="Segoe UI" panose="020B0502040204020203" pitchFamily="34" charset="0"/>
                <a:cs typeface="Segoe UI" panose="020B0502040204020203" pitchFamily="34" charset="0"/>
              </a:rPr>
              <a:t>) are used by developers to build, push, and test container images locally. Kubernetes only cares about the runtime, not how the image was built.</a:t>
            </a:r>
          </a:p>
        </p:txBody>
      </p:sp>
      <p:sp>
        <p:nvSpPr>
          <p:cNvPr id="6" name="TextBox 5">
            <a:extLst>
              <a:ext uri="{FF2B5EF4-FFF2-40B4-BE49-F238E27FC236}">
                <a16:creationId xmlns:a16="http://schemas.microsoft.com/office/drawing/2014/main" id="{4FC14138-4BE9-9025-CBD6-8E7486E2E55B}"/>
              </a:ext>
            </a:extLst>
          </p:cNvPr>
          <p:cNvSpPr txBox="1"/>
          <p:nvPr/>
        </p:nvSpPr>
        <p:spPr>
          <a:xfrm>
            <a:off x="5911317" y="3290400"/>
            <a:ext cx="5815532" cy="3223800"/>
          </a:xfrm>
          <a:prstGeom prst="roundRect">
            <a:avLst>
              <a:gd name="adj" fmla="val 3624"/>
            </a:avLst>
          </a:prstGeom>
          <a:solidFill>
            <a:schemeClr val="bg2">
              <a:lumMod val="85000"/>
            </a:schemeClr>
          </a:solidFill>
        </p:spPr>
        <p:txBody>
          <a:bodyPr vert="horz" wrap="square" lIns="72000" tIns="72000" rIns="0" bIns="0" rtlCol="0">
            <a:noAutofit/>
          </a:bodyPr>
          <a:lstStyle>
            <a:lvl1pPr indent="0" defTabSz="914132">
              <a:lnSpc>
                <a:spcPct val="100000"/>
              </a:lnSpc>
              <a:spcBef>
                <a:spcPts val="600"/>
              </a:spcBef>
              <a:spcAft>
                <a:spcPts val="0"/>
              </a:spcAft>
              <a:buClr>
                <a:schemeClr val="bg1"/>
              </a:buClr>
              <a:buSzPct val="120000"/>
              <a:buFontTx/>
              <a:buNone/>
              <a:defRPr lang="en-US" sz="1600" b="1" i="0" dirty="0" smtClean="0">
                <a:effectLst/>
                <a:latin typeface="Segoe UI" panose="020B0502040204020203" pitchFamily="34" charset="0"/>
                <a:ea typeface="Segoe UI Semibold" charset="0"/>
                <a:cs typeface="Segoe UI" panose="020B0502040204020203" pitchFamily="34"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endParaRPr lang="en-GB" sz="1400" dirty="0"/>
          </a:p>
          <a:p>
            <a:r>
              <a:rPr lang="en-GB" sz="1400" dirty="0"/>
              <a:t>Docker</a:t>
            </a:r>
            <a:br>
              <a:rPr lang="en-GB" sz="1400" dirty="0"/>
            </a:br>
            <a:r>
              <a:rPr lang="en-GB" sz="1400" b="0" dirty="0"/>
              <a:t>Most widely known container tool. Includes CLI, and engine. Still the most popular choice for local dev and CI pipelines. </a:t>
            </a:r>
            <a:br>
              <a:rPr lang="en-GB" sz="1400" b="0" dirty="0"/>
            </a:br>
            <a:r>
              <a:rPr lang="en-GB" sz="1400" b="0" dirty="0"/>
              <a:t>Requires a paid subscription for commercial use</a:t>
            </a:r>
            <a:endParaRPr lang="en-GB" sz="1400" dirty="0"/>
          </a:p>
          <a:p>
            <a:r>
              <a:rPr lang="en-GB" sz="1400" dirty="0" err="1"/>
              <a:t>Podman</a:t>
            </a:r>
            <a:br>
              <a:rPr lang="en-GB" sz="1400" dirty="0"/>
            </a:br>
            <a:r>
              <a:rPr lang="en-GB" sz="1400" b="0" dirty="0" err="1"/>
              <a:t>Daemonless</a:t>
            </a:r>
            <a:r>
              <a:rPr lang="en-GB" sz="1400" b="0" dirty="0"/>
              <a:t>, rootless Docker alternative from Red Hat. Drop-in replacement for the docker </a:t>
            </a:r>
            <a:br>
              <a:rPr lang="en-GB" sz="1400" b="0" dirty="0"/>
            </a:br>
            <a:r>
              <a:rPr lang="en-GB" sz="1400" b="0" dirty="0"/>
              <a:t>Fully open source (Apache 2.0) no licensing restrictions.</a:t>
            </a:r>
            <a:endParaRPr lang="en-GB" sz="1400" dirty="0"/>
          </a:p>
          <a:p>
            <a:r>
              <a:rPr lang="en-GB" sz="1400" dirty="0" err="1"/>
              <a:t>Nerdctl</a:t>
            </a:r>
            <a:br>
              <a:rPr lang="en-GB" sz="1400" dirty="0"/>
            </a:br>
            <a:r>
              <a:rPr lang="en-GB" sz="1400" b="0" dirty="0"/>
              <a:t>Docker-compatible CLI for </a:t>
            </a:r>
            <a:r>
              <a:rPr lang="en-GB" sz="1400" b="0" dirty="0" err="1"/>
              <a:t>containerd</a:t>
            </a:r>
            <a:r>
              <a:rPr lang="en-GB" sz="1400" b="0" dirty="0"/>
              <a:t>. Gives you the familiar docker commands but talks directly to </a:t>
            </a:r>
            <a:r>
              <a:rPr lang="en-GB" sz="1400" b="0" dirty="0" err="1"/>
              <a:t>containerd</a:t>
            </a:r>
            <a:r>
              <a:rPr lang="en-GB" sz="1400" b="0" dirty="0"/>
              <a:t>. </a:t>
            </a:r>
            <a:br>
              <a:rPr lang="en-GB" sz="1400" b="0" dirty="0"/>
            </a:br>
            <a:r>
              <a:rPr lang="en-GB" sz="1400" b="0" dirty="0"/>
              <a:t>Fully open source (Apache 2.0) no licensing restrictions.</a:t>
            </a:r>
          </a:p>
        </p:txBody>
      </p:sp>
      <p:sp>
        <p:nvSpPr>
          <p:cNvPr id="7" name="Subtitle 15">
            <a:extLst>
              <a:ext uri="{FF2B5EF4-FFF2-40B4-BE49-F238E27FC236}">
                <a16:creationId xmlns:a16="http://schemas.microsoft.com/office/drawing/2014/main" id="{A3812270-0C34-E911-0ACF-627F78EE48BC}"/>
              </a:ext>
            </a:extLst>
          </p:cNvPr>
          <p:cNvSpPr txBox="1">
            <a:spLocks/>
          </p:cNvSpPr>
          <p:nvPr/>
        </p:nvSpPr>
        <p:spPr>
          <a:xfrm>
            <a:off x="7496851" y="1396617"/>
            <a:ext cx="2633132" cy="68580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Runtimes</a:t>
            </a:r>
          </a:p>
        </p:txBody>
      </p:sp>
      <p:sp>
        <p:nvSpPr>
          <p:cNvPr id="8" name="Subtitle 15">
            <a:extLst>
              <a:ext uri="{FF2B5EF4-FFF2-40B4-BE49-F238E27FC236}">
                <a16:creationId xmlns:a16="http://schemas.microsoft.com/office/drawing/2014/main" id="{C4E8FCA6-F16B-B868-FB01-4FF1F2D030E3}"/>
              </a:ext>
            </a:extLst>
          </p:cNvPr>
          <p:cNvSpPr txBox="1">
            <a:spLocks/>
          </p:cNvSpPr>
          <p:nvPr/>
        </p:nvSpPr>
        <p:spPr>
          <a:xfrm>
            <a:off x="7630051" y="3335400"/>
            <a:ext cx="2366732" cy="47244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Tools</a:t>
            </a:r>
          </a:p>
        </p:txBody>
      </p:sp>
      <p:pic>
        <p:nvPicPr>
          <p:cNvPr id="10" name="Graphic 9" descr="Cmd Terminal outline">
            <a:extLst>
              <a:ext uri="{FF2B5EF4-FFF2-40B4-BE49-F238E27FC236}">
                <a16:creationId xmlns:a16="http://schemas.microsoft.com/office/drawing/2014/main" id="{049DD885-3744-6E58-4C01-8FCCE21BE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0720" y="3249882"/>
            <a:ext cx="647249" cy="647249"/>
          </a:xfrm>
          <a:prstGeom prst="rect">
            <a:avLst/>
          </a:prstGeom>
        </p:spPr>
      </p:pic>
      <p:pic>
        <p:nvPicPr>
          <p:cNvPr id="12" name="Graphic 11" descr="Gears outline">
            <a:extLst>
              <a:ext uri="{FF2B5EF4-FFF2-40B4-BE49-F238E27FC236}">
                <a16:creationId xmlns:a16="http://schemas.microsoft.com/office/drawing/2014/main" id="{FB5765AA-8FCE-CE1A-A7C2-4B9EF3048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4944" y="1303782"/>
            <a:ext cx="598800" cy="598800"/>
          </a:xfrm>
          <a:prstGeom prst="rect">
            <a:avLst/>
          </a:prstGeom>
        </p:spPr>
      </p:pic>
    </p:spTree>
    <p:extLst>
      <p:ext uri="{BB962C8B-B14F-4D97-AF65-F5344CB8AC3E}">
        <p14:creationId xmlns:p14="http://schemas.microsoft.com/office/powerpoint/2010/main" val="3969136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Topics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574280" cy="669332"/>
          </a:xfrm>
        </p:spPr>
        <p:txBody>
          <a:bodyPr>
            <a:normAutofit/>
          </a:bodyPr>
          <a:lstStyle/>
          <a:p>
            <a:r>
              <a:rPr lang="en-GB" dirty="0">
                <a:solidFill>
                  <a:srgbClr val="0078D7"/>
                </a:solidFill>
              </a:rPr>
              <a:t>External access &amp; routing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29451"/>
            <a:ext cx="8568013" cy="3973231"/>
          </a:xfrm>
        </p:spPr>
        <p:txBody>
          <a:bodyPr/>
          <a:lstStyle/>
          <a:p>
            <a:r>
              <a:rPr lang="en-GB" sz="2400" b="0" dirty="0">
                <a:latin typeface="+mj-lt"/>
              </a:rPr>
              <a:t>An </a:t>
            </a:r>
            <a:r>
              <a:rPr lang="en-GB" sz="2400" b="0" i="1" dirty="0">
                <a:latin typeface="+mj-lt"/>
              </a:rPr>
              <a:t>Ingress </a:t>
            </a:r>
            <a:r>
              <a:rPr lang="en-GB" sz="2400" b="0" dirty="0">
                <a:latin typeface="+mj-lt"/>
              </a:rPr>
              <a:t>allows you to </a:t>
            </a:r>
            <a:r>
              <a:rPr lang="en-GB" sz="2400" dirty="0">
                <a:latin typeface="+mj-lt"/>
              </a:rPr>
              <a:t>route</a:t>
            </a:r>
            <a:r>
              <a:rPr lang="en-GB" sz="2400" b="0" dirty="0">
                <a:latin typeface="+mj-lt"/>
              </a:rPr>
              <a:t> HTTP/HTTPS traffic to </a:t>
            </a:r>
            <a:r>
              <a:rPr lang="en-GB" sz="2400" dirty="0">
                <a:latin typeface="+mj-lt"/>
              </a:rPr>
              <a:t>services</a:t>
            </a:r>
            <a:r>
              <a:rPr lang="en-GB" sz="2400" b="0" dirty="0">
                <a:latin typeface="+mj-lt"/>
              </a:rPr>
              <a:t> based on URL path and/or domain host name</a:t>
            </a:r>
          </a:p>
          <a:p>
            <a:r>
              <a:rPr lang="en-GB" sz="2400" b="0" i="1" dirty="0">
                <a:latin typeface="+mj-lt"/>
              </a:rPr>
              <a:t>Ingress</a:t>
            </a:r>
            <a:r>
              <a:rPr lang="en-GB" sz="2400" b="0" dirty="0">
                <a:latin typeface="+mj-lt"/>
              </a:rPr>
              <a:t> object is a </a:t>
            </a:r>
            <a:r>
              <a:rPr lang="en-GB" sz="2400" dirty="0">
                <a:latin typeface="+mj-lt"/>
              </a:rPr>
              <a:t>set of rules </a:t>
            </a:r>
            <a:r>
              <a:rPr lang="en-GB" sz="2400" b="0" dirty="0">
                <a:latin typeface="+mj-lt"/>
              </a:rPr>
              <a:t>picked up and implemented by the </a:t>
            </a:r>
            <a:r>
              <a:rPr lang="en-GB" sz="2400" b="0" i="1" dirty="0">
                <a:latin typeface="+mj-lt"/>
              </a:rPr>
              <a:t>Ingress Controller</a:t>
            </a:r>
          </a:p>
          <a:p>
            <a:r>
              <a:rPr lang="en-GB" sz="2400" b="0" i="1" dirty="0">
                <a:latin typeface="+mj-lt"/>
              </a:rPr>
              <a:t>Ingress Controller </a:t>
            </a:r>
            <a:r>
              <a:rPr lang="en-GB" sz="2400" b="0" dirty="0">
                <a:latin typeface="+mj-lt"/>
              </a:rPr>
              <a:t>has a </a:t>
            </a:r>
            <a:r>
              <a:rPr lang="en-GB" sz="2400" dirty="0">
                <a:latin typeface="+mj-lt"/>
              </a:rPr>
              <a:t>public IP </a:t>
            </a:r>
            <a:r>
              <a:rPr lang="en-GB" sz="2400" b="0" dirty="0">
                <a:latin typeface="+mj-lt"/>
              </a:rPr>
              <a:t>and </a:t>
            </a:r>
            <a:r>
              <a:rPr lang="en-GB" sz="2400" b="0" i="1" dirty="0" err="1">
                <a:latin typeface="+mj-lt"/>
              </a:rPr>
              <a:t>LoadBalancer</a:t>
            </a:r>
            <a:r>
              <a:rPr lang="en-GB" sz="2400" b="0" dirty="0">
                <a:latin typeface="+mj-lt"/>
              </a:rPr>
              <a:t> service, it routes traffic to internal </a:t>
            </a:r>
            <a:r>
              <a:rPr lang="en-GB" sz="2400" b="0" i="1" dirty="0" err="1">
                <a:latin typeface="+mj-lt"/>
              </a:rPr>
              <a:t>ClusterIP</a:t>
            </a:r>
            <a:r>
              <a:rPr lang="en-GB" sz="2400" b="0" dirty="0">
                <a:latin typeface="+mj-lt"/>
              </a:rPr>
              <a:t> services</a:t>
            </a:r>
          </a:p>
          <a:p>
            <a:r>
              <a:rPr lang="en-GB" sz="2400" b="0" dirty="0">
                <a:latin typeface="+mj-lt"/>
              </a:rPr>
              <a:t>A large choice of controllers are available, e.g. NGINX, Envoy, </a:t>
            </a:r>
            <a:r>
              <a:rPr lang="en-GB" sz="2400" b="0" dirty="0" err="1">
                <a:latin typeface="+mj-lt"/>
              </a:rPr>
              <a:t>HAProxy</a:t>
            </a:r>
            <a:r>
              <a:rPr lang="en-GB" sz="2400" b="0" dirty="0">
                <a:latin typeface="+mj-lt"/>
              </a:rPr>
              <a:t>, </a:t>
            </a:r>
            <a:r>
              <a:rPr lang="en-GB" sz="2400" b="0" dirty="0" err="1">
                <a:latin typeface="+mj-lt"/>
              </a:rPr>
              <a:t>Traefik</a:t>
            </a:r>
            <a:endParaRPr lang="en-GB" sz="2400" b="0" dirty="0">
              <a:latin typeface="+mj-lt"/>
            </a:endParaRP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045-B749-2725-38AB-64E196804B0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ABF2884-9FD9-D478-E3BB-B123BEB2CC00}"/>
              </a:ext>
            </a:extLst>
          </p:cNvPr>
          <p:cNvSpPr>
            <a:spLocks noGrp="1"/>
          </p:cNvSpPr>
          <p:nvPr>
            <p:ph sz="quarter" idx="15"/>
          </p:nvPr>
        </p:nvSpPr>
        <p:spPr>
          <a:xfrm>
            <a:off x="457200" y="1005840"/>
            <a:ext cx="7246620" cy="669332"/>
          </a:xfrm>
        </p:spPr>
        <p:txBody>
          <a:bodyPr>
            <a:normAutofit/>
          </a:bodyPr>
          <a:lstStyle/>
          <a:p>
            <a:r>
              <a:rPr lang="en-GB" dirty="0">
                <a:solidFill>
                  <a:srgbClr val="0078D7"/>
                </a:solidFill>
              </a:rPr>
              <a:t>Replacing </a:t>
            </a:r>
            <a:r>
              <a:rPr lang="en-GB" i="1" dirty="0">
                <a:solidFill>
                  <a:srgbClr val="0078D7"/>
                </a:solidFill>
              </a:rPr>
              <a:t>Ingress</a:t>
            </a:r>
            <a:r>
              <a:rPr lang="en-GB" dirty="0">
                <a:solidFill>
                  <a:srgbClr val="0078D7"/>
                </a:solidFill>
              </a:rPr>
              <a:t> for gateways and external access</a:t>
            </a:r>
          </a:p>
        </p:txBody>
      </p:sp>
      <p:sp>
        <p:nvSpPr>
          <p:cNvPr id="5" name="Subtitle 4">
            <a:extLst>
              <a:ext uri="{FF2B5EF4-FFF2-40B4-BE49-F238E27FC236}">
                <a16:creationId xmlns:a16="http://schemas.microsoft.com/office/drawing/2014/main" id="{E95DF55C-09CD-CF25-F469-0E031A6CE065}"/>
              </a:ext>
            </a:extLst>
          </p:cNvPr>
          <p:cNvSpPr>
            <a:spLocks noGrp="1"/>
          </p:cNvSpPr>
          <p:nvPr>
            <p:ph sz="quarter" idx="22"/>
          </p:nvPr>
        </p:nvSpPr>
        <p:spPr>
          <a:xfrm>
            <a:off x="6255863" y="5425440"/>
            <a:ext cx="5486557" cy="1138966"/>
          </a:xfrm>
          <a:prstGeom prst="roundRect">
            <a:avLst>
              <a:gd name="adj" fmla="val 3805"/>
            </a:avLst>
          </a:prstGeom>
          <a:solidFill>
            <a:schemeClr val="bg2"/>
          </a:solidFill>
          <a:ln w="19050">
            <a:solidFill>
              <a:srgbClr val="0078D7"/>
            </a:solidFill>
          </a:ln>
        </p:spPr>
        <p:txBody>
          <a:bodyPr anchor="ctr"/>
          <a:lstStyle/>
          <a:p>
            <a:pPr algn="ctr"/>
            <a:r>
              <a:rPr lang="en-GB" sz="1600" dirty="0"/>
              <a:t>Ingress still works and isn't deprecated, but Gateway API is now GA and is the recommended path forward for new clusters</a:t>
            </a:r>
          </a:p>
        </p:txBody>
      </p:sp>
      <p:sp>
        <p:nvSpPr>
          <p:cNvPr id="4" name="Title 3">
            <a:extLst>
              <a:ext uri="{FF2B5EF4-FFF2-40B4-BE49-F238E27FC236}">
                <a16:creationId xmlns:a16="http://schemas.microsoft.com/office/drawing/2014/main" id="{EEB1DD1B-6298-5822-3D23-3A1E675D3228}"/>
              </a:ext>
            </a:extLst>
          </p:cNvPr>
          <p:cNvSpPr>
            <a:spLocks noGrp="1"/>
          </p:cNvSpPr>
          <p:nvPr>
            <p:ph type="title"/>
          </p:nvPr>
        </p:nvSpPr>
        <p:spPr>
          <a:xfrm>
            <a:off x="457200" y="457201"/>
            <a:ext cx="6507480" cy="594359"/>
          </a:xfrm>
        </p:spPr>
        <p:txBody>
          <a:bodyPr>
            <a:normAutofit fontScale="90000"/>
          </a:bodyPr>
          <a:lstStyle/>
          <a:p>
            <a:r>
              <a:rPr lang="en-GB" dirty="0"/>
              <a:t>Gateway API</a:t>
            </a:r>
          </a:p>
        </p:txBody>
      </p:sp>
      <p:sp>
        <p:nvSpPr>
          <p:cNvPr id="23" name="Content Placeholder 22">
            <a:extLst>
              <a:ext uri="{FF2B5EF4-FFF2-40B4-BE49-F238E27FC236}">
                <a16:creationId xmlns:a16="http://schemas.microsoft.com/office/drawing/2014/main" id="{10DB71B2-8D4A-30BD-E2AD-C9648FD7DF0A}"/>
              </a:ext>
            </a:extLst>
          </p:cNvPr>
          <p:cNvSpPr>
            <a:spLocks noGrp="1"/>
          </p:cNvSpPr>
          <p:nvPr>
            <p:ph idx="32"/>
          </p:nvPr>
        </p:nvSpPr>
        <p:spPr>
          <a:xfrm>
            <a:off x="457200" y="1541444"/>
            <a:ext cx="5603282" cy="3973231"/>
          </a:xfrm>
        </p:spPr>
        <p:txBody>
          <a:bodyPr/>
          <a:lstStyle/>
          <a:p>
            <a:r>
              <a:rPr lang="en-GB" sz="1700" dirty="0">
                <a:latin typeface="+mj-lt"/>
              </a:rPr>
              <a:t>Richer routing</a:t>
            </a:r>
            <a:br>
              <a:rPr lang="en-GB" sz="1700" b="0" dirty="0">
                <a:latin typeface="+mj-lt"/>
              </a:rPr>
            </a:br>
            <a:r>
              <a:rPr lang="en-GB" sz="1700" b="0" dirty="0">
                <a:latin typeface="+mj-lt"/>
              </a:rPr>
              <a:t>Native support for header-based routing, traffic splitting/weighting, redirects, and URL rewrites</a:t>
            </a:r>
          </a:p>
          <a:p>
            <a:r>
              <a:rPr lang="en-GB" sz="1700" dirty="0">
                <a:latin typeface="+mj-lt"/>
              </a:rPr>
              <a:t>Multi-protocol</a:t>
            </a:r>
            <a:br>
              <a:rPr lang="en-GB" sz="1700" b="0" dirty="0">
                <a:latin typeface="+mj-lt"/>
              </a:rPr>
            </a:br>
            <a:r>
              <a:rPr lang="en-GB" sz="1700" b="0" dirty="0">
                <a:latin typeface="+mj-lt"/>
              </a:rPr>
              <a:t>Supports HTTP(s), </a:t>
            </a:r>
            <a:r>
              <a:rPr lang="en-GB" sz="1700" b="0" dirty="0" err="1">
                <a:latin typeface="+mj-lt"/>
              </a:rPr>
              <a:t>gRPC</a:t>
            </a:r>
            <a:r>
              <a:rPr lang="en-GB" sz="1700" b="0" dirty="0">
                <a:latin typeface="+mj-lt"/>
              </a:rPr>
              <a:t>, TCP, and TLS routing natively</a:t>
            </a:r>
            <a:br>
              <a:rPr lang="en-GB" sz="1700" b="0" dirty="0">
                <a:latin typeface="+mj-lt"/>
              </a:rPr>
            </a:br>
            <a:br>
              <a:rPr lang="en-GB" sz="1700" b="0" dirty="0">
                <a:latin typeface="+mj-lt"/>
              </a:rPr>
            </a:br>
            <a:r>
              <a:rPr lang="en-GB" sz="1700" dirty="0">
                <a:latin typeface="+mj-lt"/>
              </a:rPr>
              <a:t>Portable</a:t>
            </a:r>
            <a:br>
              <a:rPr lang="en-GB" sz="1700" b="0" dirty="0">
                <a:latin typeface="+mj-lt"/>
              </a:rPr>
            </a:br>
            <a:r>
              <a:rPr lang="en-GB" sz="1700" b="0" dirty="0">
                <a:latin typeface="+mj-lt"/>
              </a:rPr>
              <a:t>No more cryptic controller-specific annotations the same </a:t>
            </a:r>
            <a:br>
              <a:rPr lang="en-GB" sz="1700" b="0" dirty="0">
                <a:latin typeface="+mj-lt"/>
              </a:rPr>
            </a:br>
            <a:r>
              <a:rPr lang="en-GB" sz="1700" b="0" dirty="0">
                <a:latin typeface="+mj-lt"/>
              </a:rPr>
              <a:t>spec works across implementations </a:t>
            </a:r>
            <a:br>
              <a:rPr lang="en-GB" sz="1700" b="0" dirty="0">
                <a:latin typeface="+mj-lt"/>
              </a:rPr>
            </a:br>
            <a:br>
              <a:rPr lang="en-GB" sz="1700" b="0" dirty="0">
                <a:latin typeface="+mj-lt"/>
              </a:rPr>
            </a:br>
            <a:r>
              <a:rPr lang="en-GB" sz="1700" dirty="0">
                <a:latin typeface="+mj-lt"/>
              </a:rPr>
              <a:t>Extensible by design</a:t>
            </a:r>
            <a:br>
              <a:rPr lang="en-GB" sz="1700" b="0" dirty="0">
                <a:latin typeface="+mj-lt"/>
              </a:rPr>
            </a:br>
            <a:r>
              <a:rPr lang="en-GB" sz="1700" b="0" dirty="0">
                <a:latin typeface="+mj-lt"/>
              </a:rPr>
              <a:t>Supports custom resource attachment points and </a:t>
            </a:r>
            <a:br>
              <a:rPr lang="en-GB" sz="1700" b="0" dirty="0">
                <a:latin typeface="+mj-lt"/>
              </a:rPr>
            </a:br>
            <a:r>
              <a:rPr lang="en-GB" sz="1700" b="0" dirty="0">
                <a:latin typeface="+mj-lt"/>
              </a:rPr>
              <a:t>policy objects for things like rate limiting &amp; auth</a:t>
            </a:r>
            <a:br>
              <a:rPr lang="en-GB" sz="1700" b="0" dirty="0">
                <a:latin typeface="+mj-lt"/>
              </a:rPr>
            </a:br>
            <a:br>
              <a:rPr lang="en-GB" sz="1700" b="0" dirty="0">
                <a:latin typeface="+mj-lt"/>
              </a:rPr>
            </a:br>
            <a:r>
              <a:rPr lang="en-GB" sz="170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Role-oriented</a:t>
            </a:r>
            <a:b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br>
            <a: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Separates concerns between cluster operators (who manage Gateways) and app developers (who manage Routes)</a:t>
            </a:r>
            <a:endParaRPr lang="en-GB" sz="1700" b="0" dirty="0">
              <a:latin typeface="+mj-lt"/>
            </a:endParaRPr>
          </a:p>
        </p:txBody>
      </p:sp>
      <p:pic>
        <p:nvPicPr>
          <p:cNvPr id="2" name="Picture 1" descr="The resources of the Gateway API">
            <a:extLst>
              <a:ext uri="{FF2B5EF4-FFF2-40B4-BE49-F238E27FC236}">
                <a16:creationId xmlns:a16="http://schemas.microsoft.com/office/drawing/2014/main" id="{0A1805F0-5AFA-2541-14C0-3CAA61C5B70A}"/>
              </a:ext>
            </a:extLst>
          </p:cNvPr>
          <p:cNvPicPr>
            <a:picLocks noChangeAspect="1"/>
          </p:cNvPicPr>
          <p:nvPr/>
        </p:nvPicPr>
        <p:blipFill>
          <a:blip r:embed="rId2"/>
          <a:stretch>
            <a:fillRect/>
          </a:stretch>
        </p:blipFill>
        <p:spPr>
          <a:xfrm>
            <a:off x="5661660" y="1516942"/>
            <a:ext cx="6189865" cy="3686956"/>
          </a:xfrm>
          <a:prstGeom prst="rect">
            <a:avLst/>
          </a:prstGeom>
        </p:spPr>
      </p:pic>
      <p:sp>
        <p:nvSpPr>
          <p:cNvPr id="3" name="Star: 24 Points 2">
            <a:extLst>
              <a:ext uri="{FF2B5EF4-FFF2-40B4-BE49-F238E27FC236}">
                <a16:creationId xmlns:a16="http://schemas.microsoft.com/office/drawing/2014/main" id="{CE1AD7E8-ED2B-13E7-C40D-255F46BE4CBC}"/>
              </a:ext>
            </a:extLst>
          </p:cNvPr>
          <p:cNvSpPr/>
          <p:nvPr/>
        </p:nvSpPr>
        <p:spPr>
          <a:xfrm>
            <a:off x="9273540" y="99060"/>
            <a:ext cx="2577985" cy="1196340"/>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Do not confuse</a:t>
            </a:r>
            <a:r>
              <a:rPr lang="en-GB" sz="1700" dirty="0">
                <a:solidFill>
                  <a:srgbClr val="000000"/>
                </a:solidFill>
                <a:latin typeface="Segoe UI"/>
              </a:rPr>
              <a:t> this with an </a:t>
            </a:r>
            <a:br>
              <a:rPr lang="en-GB" sz="1700" dirty="0">
                <a:solidFill>
                  <a:srgbClr val="000000"/>
                </a:solidFill>
                <a:latin typeface="Segoe UI"/>
              </a:rPr>
            </a:br>
            <a:r>
              <a:rPr lang="en-GB" sz="1700" dirty="0">
                <a:solidFill>
                  <a:srgbClr val="000000"/>
                </a:solidFill>
                <a:latin typeface="Segoe UI"/>
              </a:rPr>
              <a:t>“API Gateway”!</a:t>
            </a:r>
            <a:endParaRPr kumimoji="0" lang="en-GB" sz="17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52232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01B4-E2D8-C498-21C2-87346BEEA20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513EED-53D2-82F9-D6C7-27662D862F36}"/>
              </a:ext>
            </a:extLst>
          </p:cNvPr>
          <p:cNvSpPr>
            <a:spLocks noGrp="1"/>
          </p:cNvSpPr>
          <p:nvPr>
            <p:ph sz="quarter" idx="15"/>
          </p:nvPr>
        </p:nvSpPr>
        <p:spPr>
          <a:xfrm>
            <a:off x="457200" y="919571"/>
            <a:ext cx="7391400" cy="669332"/>
          </a:xfrm>
        </p:spPr>
        <p:txBody>
          <a:bodyPr>
            <a:normAutofit/>
          </a:bodyPr>
          <a:lstStyle/>
          <a:p>
            <a:r>
              <a:rPr lang="en-GB" dirty="0">
                <a:solidFill>
                  <a:srgbClr val="0078D7"/>
                </a:solidFill>
              </a:rPr>
              <a:t>Control traffic flow between Pods and Namespaces</a:t>
            </a:r>
          </a:p>
        </p:txBody>
      </p:sp>
      <p:sp>
        <p:nvSpPr>
          <p:cNvPr id="4" name="Title 3">
            <a:extLst>
              <a:ext uri="{FF2B5EF4-FFF2-40B4-BE49-F238E27FC236}">
                <a16:creationId xmlns:a16="http://schemas.microsoft.com/office/drawing/2014/main" id="{78BD096B-0C60-41DD-DAC3-17ECA6AF5688}"/>
              </a:ext>
            </a:extLst>
          </p:cNvPr>
          <p:cNvSpPr>
            <a:spLocks noGrp="1"/>
          </p:cNvSpPr>
          <p:nvPr>
            <p:ph type="title"/>
          </p:nvPr>
        </p:nvSpPr>
        <p:spPr>
          <a:xfrm>
            <a:off x="457200" y="300710"/>
            <a:ext cx="6507480" cy="594359"/>
          </a:xfrm>
        </p:spPr>
        <p:txBody>
          <a:bodyPr>
            <a:normAutofit fontScale="90000"/>
          </a:bodyPr>
          <a:lstStyle/>
          <a:p>
            <a:r>
              <a:rPr lang="en-GB" dirty="0"/>
              <a:t>Network Policies</a:t>
            </a:r>
          </a:p>
        </p:txBody>
      </p:sp>
      <p:sp>
        <p:nvSpPr>
          <p:cNvPr id="23" name="Content Placeholder 22">
            <a:extLst>
              <a:ext uri="{FF2B5EF4-FFF2-40B4-BE49-F238E27FC236}">
                <a16:creationId xmlns:a16="http://schemas.microsoft.com/office/drawing/2014/main" id="{1E46EB2F-496C-99A2-3300-448D4E10BB87}"/>
              </a:ext>
            </a:extLst>
          </p:cNvPr>
          <p:cNvSpPr>
            <a:spLocks noGrp="1"/>
          </p:cNvSpPr>
          <p:nvPr>
            <p:ph idx="32"/>
          </p:nvPr>
        </p:nvSpPr>
        <p:spPr>
          <a:xfrm>
            <a:off x="457200" y="1541444"/>
            <a:ext cx="5603282" cy="3986127"/>
          </a:xfrm>
        </p:spPr>
        <p:txBody>
          <a:bodyPr/>
          <a:lstStyle/>
          <a:p>
            <a:r>
              <a:rPr lang="en-GB" sz="2000" b="0" dirty="0">
                <a:latin typeface="+mj-lt"/>
              </a:rPr>
              <a:t>By default, all pods can communicate with each other</a:t>
            </a:r>
            <a:br>
              <a:rPr lang="en-GB" sz="2000" b="0" dirty="0">
                <a:latin typeface="+mj-lt"/>
              </a:rPr>
            </a:br>
            <a:r>
              <a:rPr lang="en-GB" sz="2000" b="0" i="1" dirty="0">
                <a:latin typeface="+mj-lt"/>
              </a:rPr>
              <a:t>Network Policies </a:t>
            </a:r>
            <a:r>
              <a:rPr lang="en-GB" sz="2000" b="0" dirty="0">
                <a:latin typeface="+mj-lt"/>
              </a:rPr>
              <a:t>act as firewall rules to restrict this</a:t>
            </a:r>
          </a:p>
          <a:p>
            <a:r>
              <a:rPr lang="en-GB" sz="2000" b="0" dirty="0">
                <a:latin typeface="+mj-lt"/>
              </a:rPr>
              <a:t>Define allowed ingress (incoming) and egress (outgoing) traffic per pod using label selectors</a:t>
            </a:r>
          </a:p>
          <a:p>
            <a:r>
              <a:rPr lang="en-GB" sz="2000" b="0" dirty="0">
                <a:latin typeface="+mj-lt"/>
              </a:rPr>
              <a:t>Rules can target pods, namespaces, or IP CIDR blocks</a:t>
            </a:r>
          </a:p>
          <a:p>
            <a:r>
              <a:rPr lang="en-GB" sz="2000" b="0" dirty="0">
                <a:latin typeface="+mj-lt"/>
              </a:rPr>
              <a:t>Common Use Cases: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Isolate namespaces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Restrict database &amp; other access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Default deny </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Compliance — enforce zero-trust network</a:t>
            </a:r>
          </a:p>
        </p:txBody>
      </p:sp>
      <p:sp>
        <p:nvSpPr>
          <p:cNvPr id="8" name="Text Placeholder 7">
            <a:extLst>
              <a:ext uri="{FF2B5EF4-FFF2-40B4-BE49-F238E27FC236}">
                <a16:creationId xmlns:a16="http://schemas.microsoft.com/office/drawing/2014/main" id="{6B1998DF-0EC9-1B43-170E-F2C2E939870F}"/>
              </a:ext>
            </a:extLst>
          </p:cNvPr>
          <p:cNvSpPr txBox="1">
            <a:spLocks/>
          </p:cNvSpPr>
          <p:nvPr/>
        </p:nvSpPr>
        <p:spPr>
          <a:xfrm>
            <a:off x="6618706" y="1450820"/>
            <a:ext cx="5361819" cy="3986127"/>
          </a:xfrm>
          <a:prstGeom prst="rect">
            <a:avLst/>
          </a:prstGeom>
          <a:solidFill>
            <a:srgbClr val="414241">
              <a:lumMod val="50000"/>
            </a:srgb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kind: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NetworkPolicy</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metadata:</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name: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db</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-allow-</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-only</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spec:</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database</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ingress: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from:</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ports: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port: 5432</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endParaRPr kumimoji="0" lang="en-GB" sz="1600" b="0" i="0" u="none" strike="noStrike" kern="1200" cap="none" spc="0" normalizeH="0" baseline="0" noProof="0" dirty="0">
              <a:ln>
                <a:noFill/>
              </a:ln>
              <a:solidFill>
                <a:srgbClr val="FFFF00"/>
              </a:solidFill>
              <a:effectLst/>
              <a:uLnTx/>
              <a:uFillTx/>
              <a:latin typeface="Consolas" panose="020B0609020204030204" pitchFamily="49" charset="0"/>
              <a:cs typeface="Segoe UI Semibold" charset="0"/>
            </a:endParaRPr>
          </a:p>
        </p:txBody>
      </p:sp>
      <p:sp>
        <p:nvSpPr>
          <p:cNvPr id="12" name="TextBox 11">
            <a:extLst>
              <a:ext uri="{FF2B5EF4-FFF2-40B4-BE49-F238E27FC236}">
                <a16:creationId xmlns:a16="http://schemas.microsoft.com/office/drawing/2014/main" id="{D725E0A0-9141-CDFC-916C-78F4F60FADC3}"/>
              </a:ext>
            </a:extLst>
          </p:cNvPr>
          <p:cNvSpPr txBox="1"/>
          <p:nvPr/>
        </p:nvSpPr>
        <p:spPr>
          <a:xfrm>
            <a:off x="9654540" y="2577122"/>
            <a:ext cx="2080260" cy="923330"/>
          </a:xfrm>
          <a:prstGeom prst="rect">
            <a:avLst/>
          </a:prstGeom>
          <a:noFill/>
        </p:spPr>
        <p:txBody>
          <a:bodyPr wrap="square">
            <a:spAutoFit/>
          </a:bodyPr>
          <a:lstStyle/>
          <a:p>
            <a:r>
              <a:rPr lang="en-GB" sz="1800" b="0" i="1" dirty="0">
                <a:solidFill>
                  <a:schemeClr val="accent1">
                    <a:lumMod val="60000"/>
                    <a:lumOff val="40000"/>
                  </a:schemeClr>
                </a:solidFill>
                <a:latin typeface="+mj-lt"/>
              </a:rPr>
              <a:t>Allow access to DB service only from API pods</a:t>
            </a:r>
            <a:endParaRPr lang="en-GB" i="1" dirty="0">
              <a:solidFill>
                <a:schemeClr val="accent1">
                  <a:lumMod val="60000"/>
                  <a:lumOff val="40000"/>
                </a:schemeClr>
              </a:solidFill>
            </a:endParaRPr>
          </a:p>
        </p:txBody>
      </p:sp>
      <p:pic>
        <p:nvPicPr>
          <p:cNvPr id="13" name="Graphic 12">
            <a:extLst>
              <a:ext uri="{FF2B5EF4-FFF2-40B4-BE49-F238E27FC236}">
                <a16:creationId xmlns:a16="http://schemas.microsoft.com/office/drawing/2014/main" id="{F997DA8D-E026-B0BA-ECC9-F75BA4C25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4903" y="5862792"/>
            <a:ext cx="813034" cy="789120"/>
          </a:xfrm>
          <a:prstGeom prst="rect">
            <a:avLst/>
          </a:prstGeom>
        </p:spPr>
      </p:pic>
      <p:pic>
        <p:nvPicPr>
          <p:cNvPr id="14" name="Graphic 13">
            <a:extLst>
              <a:ext uri="{FF2B5EF4-FFF2-40B4-BE49-F238E27FC236}">
                <a16:creationId xmlns:a16="http://schemas.microsoft.com/office/drawing/2014/main" id="{A3B4044C-279F-0BD1-CD64-69AB479AE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7558" y="5840392"/>
            <a:ext cx="813034" cy="789120"/>
          </a:xfrm>
          <a:prstGeom prst="rect">
            <a:avLst/>
          </a:prstGeom>
        </p:spPr>
      </p:pic>
      <p:pic>
        <p:nvPicPr>
          <p:cNvPr id="15" name="Graphic 14">
            <a:extLst>
              <a:ext uri="{FF2B5EF4-FFF2-40B4-BE49-F238E27FC236}">
                <a16:creationId xmlns:a16="http://schemas.microsoft.com/office/drawing/2014/main" id="{0D8CFCF9-D50F-FFCE-5B7E-27F5C70528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0339" y="5102812"/>
            <a:ext cx="813034" cy="789120"/>
          </a:xfrm>
          <a:prstGeom prst="rect">
            <a:avLst/>
          </a:prstGeom>
        </p:spPr>
      </p:pic>
      <p:sp>
        <p:nvSpPr>
          <p:cNvPr id="16" name="Arrow: Right 15">
            <a:extLst>
              <a:ext uri="{FF2B5EF4-FFF2-40B4-BE49-F238E27FC236}">
                <a16:creationId xmlns:a16="http://schemas.microsoft.com/office/drawing/2014/main" id="{A0A78606-176D-C039-07F3-7B30FA7D34A7}"/>
              </a:ext>
            </a:extLst>
          </p:cNvPr>
          <p:cNvSpPr/>
          <p:nvPr/>
        </p:nvSpPr>
        <p:spPr>
          <a:xfrm>
            <a:off x="8921751" y="6344926"/>
            <a:ext cx="1765300" cy="184713"/>
          </a:xfrm>
          <a:prstGeom prst="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Bent-Up 17">
            <a:extLst>
              <a:ext uri="{FF2B5EF4-FFF2-40B4-BE49-F238E27FC236}">
                <a16:creationId xmlns:a16="http://schemas.microsoft.com/office/drawing/2014/main" id="{F186D6CB-AB11-FB1E-65EE-4CE1ADB3AEEF}"/>
              </a:ext>
            </a:extLst>
          </p:cNvPr>
          <p:cNvSpPr/>
          <p:nvPr/>
        </p:nvSpPr>
        <p:spPr>
          <a:xfrm>
            <a:off x="8921750" y="5925238"/>
            <a:ext cx="1231900" cy="391997"/>
          </a:xfrm>
          <a:prstGeom prst="bentUp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Clipboard Mixed outline">
            <a:extLst>
              <a:ext uri="{FF2B5EF4-FFF2-40B4-BE49-F238E27FC236}">
                <a16:creationId xmlns:a16="http://schemas.microsoft.com/office/drawing/2014/main" id="{101EB502-1DF4-7761-4F7A-4E510508C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937" y="5831036"/>
            <a:ext cx="914400" cy="914400"/>
          </a:xfrm>
          <a:prstGeom prst="rect">
            <a:avLst/>
          </a:prstGeom>
        </p:spPr>
      </p:pic>
    </p:spTree>
    <p:extLst>
      <p:ext uri="{BB962C8B-B14F-4D97-AF65-F5344CB8AC3E}">
        <p14:creationId xmlns:p14="http://schemas.microsoft.com/office/powerpoint/2010/main" val="4037386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503582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SIG project:  github.com/</a:t>
            </a:r>
            <a:r>
              <a:rPr lang="en-GB" b="0" dirty="0" err="1">
                <a:latin typeface="+mj-lt"/>
              </a:rPr>
              <a:t>kubernetes</a:t>
            </a:r>
            <a:r>
              <a:rPr lang="en-GB" b="0" dirty="0">
                <a:latin typeface="+mj-lt"/>
              </a:rPr>
              <a:t>-sigs/external-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10858500" cy="669332"/>
          </a:xfrm>
        </p:spPr>
        <p:txBody>
          <a:bodyPr>
            <a:normAutofit fontScale="92500"/>
          </a:bodyPr>
          <a:lstStyle/>
          <a:p>
            <a:r>
              <a:rPr lang="en-GB" dirty="0">
                <a:solidFill>
                  <a:srgbClr val="0078D7"/>
                </a:solidFill>
              </a:rPr>
              <a:t>Optional Addon – Automate issuing of TLS certs &amp; manage them inside your cluster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5919"/>
            <a:ext cx="4586908" cy="3764282"/>
          </a:xfrm>
        </p:spPr>
        <p:txBody>
          <a:bodyPr/>
          <a:lstStyle/>
          <a:p>
            <a:r>
              <a:rPr lang="en-GB" sz="2300" b="0" dirty="0">
                <a:latin typeface="+mj-lt"/>
              </a:rPr>
              <a:t>Ensures </a:t>
            </a:r>
            <a:r>
              <a:rPr lang="en-GB" sz="2300" dirty="0">
                <a:latin typeface="+mj-lt"/>
              </a:rPr>
              <a:t>certificates are valid </a:t>
            </a:r>
            <a:r>
              <a:rPr lang="en-GB" sz="2300" b="0" dirty="0">
                <a:latin typeface="+mj-lt"/>
              </a:rPr>
              <a:t>and up to date</a:t>
            </a:r>
          </a:p>
          <a:p>
            <a:r>
              <a:rPr lang="en-GB" sz="2300" b="0" dirty="0">
                <a:latin typeface="+mj-lt"/>
              </a:rPr>
              <a:t>Tightly coupled to </a:t>
            </a:r>
            <a:r>
              <a:rPr lang="en-GB" sz="2300" b="0" i="1" dirty="0">
                <a:latin typeface="+mj-lt"/>
              </a:rPr>
              <a:t>Ingress &amp; Gateway API</a:t>
            </a:r>
            <a:r>
              <a:rPr lang="en-GB" sz="2300" b="0" dirty="0">
                <a:latin typeface="+mj-lt"/>
              </a:rPr>
              <a:t>, </a:t>
            </a:r>
          </a:p>
          <a:p>
            <a:r>
              <a:rPr lang="en-GB" sz="2300" dirty="0">
                <a:latin typeface="+mj-lt"/>
              </a:rPr>
              <a:t>Renew</a:t>
            </a:r>
            <a:r>
              <a:rPr lang="en-GB" sz="2300" b="0" dirty="0">
                <a:latin typeface="+mj-lt"/>
              </a:rPr>
              <a:t> certificates before expiry</a:t>
            </a:r>
          </a:p>
          <a:p>
            <a:r>
              <a:rPr lang="en-GB" sz="2300" b="0" dirty="0">
                <a:latin typeface="+mj-lt"/>
              </a:rPr>
              <a:t>Uses ACME issuers, i.e. </a:t>
            </a:r>
            <a:r>
              <a:rPr lang="en-GB" sz="2300" dirty="0">
                <a:latin typeface="+mj-lt"/>
              </a:rPr>
              <a:t>Let’s Encrypt </a:t>
            </a:r>
          </a:p>
        </p:txBody>
      </p:sp>
      <p:sp>
        <p:nvSpPr>
          <p:cNvPr id="7" name="Rectangle 6">
            <a:hlinkClick r:id="rId2"/>
            <a:extLst>
              <a:ext uri="{FF2B5EF4-FFF2-40B4-BE49-F238E27FC236}">
                <a16:creationId xmlns:a16="http://schemas.microsoft.com/office/drawing/2014/main" id="{77E4D135-96A8-4E75-8DC1-2DCAB14B3040}"/>
              </a:ext>
            </a:extLst>
          </p:cNvPr>
          <p:cNvSpPr/>
          <p:nvPr/>
        </p:nvSpPr>
        <p:spPr>
          <a:xfrm>
            <a:off x="9220200" y="454708"/>
            <a:ext cx="2546041" cy="338554"/>
          </a:xfrm>
          <a:prstGeom prst="rect">
            <a:avLst/>
          </a:prstGeom>
        </p:spPr>
        <p:txBody>
          <a:bodyPr wrap="square">
            <a:spAutoFit/>
          </a:bodyPr>
          <a:lstStyle/>
          <a:p>
            <a:r>
              <a:rPr lang="en-GB" sz="1600" dirty="0"/>
              <a:t>cert-manager.io</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132" y="353951"/>
            <a:ext cx="540068" cy="540068"/>
          </a:xfrm>
          <a:prstGeom prst="rect">
            <a:avLst/>
          </a:prstGeom>
        </p:spPr>
      </p:pic>
      <p:pic>
        <p:nvPicPr>
          <p:cNvPr id="2" name="Graphic 1" descr="High level overview diagram explaining cert-manager architecture">
            <a:extLst>
              <a:ext uri="{FF2B5EF4-FFF2-40B4-BE49-F238E27FC236}">
                <a16:creationId xmlns:a16="http://schemas.microsoft.com/office/drawing/2014/main" id="{FF27C5DE-3145-6EC7-779D-4177A1F6B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3287" y="1260429"/>
            <a:ext cx="6586049" cy="4610235"/>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9" name="Subtitle 8">
            <a:extLst>
              <a:ext uri="{FF2B5EF4-FFF2-40B4-BE49-F238E27FC236}">
                <a16:creationId xmlns:a16="http://schemas.microsoft.com/office/drawing/2014/main" id="{B84F589A-E7B8-5404-643F-C95F04978F0D}"/>
              </a:ext>
            </a:extLst>
          </p:cNvPr>
          <p:cNvSpPr>
            <a:spLocks noGrp="1"/>
          </p:cNvSpPr>
          <p:nvPr>
            <p:ph type="subTitle" idx="27"/>
          </p:nvPr>
        </p:nvSpPr>
        <p:spPr>
          <a:xfrm>
            <a:off x="457200" y="1051560"/>
            <a:ext cx="8154537" cy="685800"/>
          </a:xfrm>
        </p:spPr>
        <p:txBody>
          <a:bodyPr/>
          <a:lstStyle/>
          <a:p>
            <a:r>
              <a:rPr lang="en-GB" sz="2000" dirty="0">
                <a:solidFill>
                  <a:schemeClr val="accent5">
                    <a:lumMod val="50000"/>
                  </a:schemeClr>
                </a:solidFill>
              </a:rPr>
              <a:t>Provides advanced networking between services inside the cluster</a:t>
            </a:r>
          </a:p>
          <a:p>
            <a:endParaRPr lang="en-GB" sz="2000" dirty="0">
              <a:solidFill>
                <a:schemeClr val="accent5">
                  <a:lumMod val="50000"/>
                </a:schemeClr>
              </a:solidFill>
            </a:endParaRPr>
          </a:p>
        </p:txBody>
      </p:sp>
      <p:sp>
        <p:nvSpPr>
          <p:cNvPr id="19" name="Content Placeholder 18">
            <a:extLst>
              <a:ext uri="{FF2B5EF4-FFF2-40B4-BE49-F238E27FC236}">
                <a16:creationId xmlns:a16="http://schemas.microsoft.com/office/drawing/2014/main" id="{2582FA07-7686-E015-1497-DD5576AC2383}"/>
              </a:ext>
            </a:extLst>
          </p:cNvPr>
          <p:cNvSpPr>
            <a:spLocks noGrp="1"/>
          </p:cNvSpPr>
          <p:nvPr>
            <p:ph idx="26"/>
          </p:nvPr>
        </p:nvSpPr>
        <p:spPr/>
        <p:txBody>
          <a:bodyPr/>
          <a:lstStyle/>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Most feature-rich; but complex. Now supports ambient mode (no sidecars)</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Lightweight, simple, CNCF graduated</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err="1">
                <a:latin typeface="Segoe UI" panose="020B0502040204020203" pitchFamily="34" charset="0"/>
                <a:cs typeface="Segoe UI" panose="020B0502040204020203" pitchFamily="34" charset="0"/>
              </a:rPr>
              <a:t>eBPF</a:t>
            </a:r>
            <a:r>
              <a:rPr lang="en-GB" sz="1800" b="0" dirty="0">
                <a:latin typeface="Segoe UI" panose="020B0502040204020203" pitchFamily="34" charset="0"/>
                <a:cs typeface="Segoe UI" panose="020B0502040204020203" pitchFamily="34" charset="0"/>
              </a:rPr>
              <a:t>-based, no sidecars, doubles as CNI (networking layer) + service mesh</a:t>
            </a:r>
          </a:p>
        </p:txBody>
      </p:sp>
      <p:sp>
        <p:nvSpPr>
          <p:cNvPr id="21" name="Content Placeholder 20">
            <a:extLst>
              <a:ext uri="{FF2B5EF4-FFF2-40B4-BE49-F238E27FC236}">
                <a16:creationId xmlns:a16="http://schemas.microsoft.com/office/drawing/2014/main" id="{B84630B4-F9EE-AE65-1D6C-3704AD9BB045}"/>
              </a:ext>
            </a:extLst>
          </p:cNvPr>
          <p:cNvSpPr>
            <a:spLocks noGrp="1"/>
          </p:cNvSpPr>
          <p:nvPr>
            <p:ph idx="33"/>
          </p:nvPr>
        </p:nvSpPr>
        <p:spPr>
          <a:xfrm>
            <a:off x="465152" y="1866900"/>
            <a:ext cx="4618640" cy="4514047"/>
          </a:xfrm>
        </p:spPr>
        <p:txBody>
          <a:bodyPr/>
          <a:lstStyle/>
          <a:p>
            <a:pPr>
              <a:lnSpc>
                <a:spcPct val="100000"/>
              </a:lnSpc>
              <a:spcBef>
                <a:spcPts val="600"/>
              </a:spcBef>
            </a:pPr>
            <a:r>
              <a:rPr lang="en-GB" sz="1800" dirty="0" err="1">
                <a:latin typeface="+mn-lt"/>
              </a:rPr>
              <a:t>mTLS</a:t>
            </a:r>
            <a:r>
              <a:rPr lang="en-GB" sz="1800" dirty="0">
                <a:latin typeface="+mn-lt"/>
              </a:rPr>
              <a:t> &amp; zero-trust </a:t>
            </a:r>
            <a:r>
              <a:rPr lang="en-GB" sz="1800" b="0" dirty="0">
                <a:latin typeface="+mn-lt"/>
              </a:rPr>
              <a:t>— encrypt all pod-to-pod traffic automatically</a:t>
            </a:r>
          </a:p>
          <a:p>
            <a:pPr>
              <a:lnSpc>
                <a:spcPct val="100000"/>
              </a:lnSpc>
              <a:spcBef>
                <a:spcPts val="600"/>
              </a:spcBef>
            </a:pPr>
            <a:r>
              <a:rPr lang="en-GB" sz="1800" dirty="0">
                <a:latin typeface="+mn-lt"/>
              </a:rPr>
              <a:t>Observability</a:t>
            </a:r>
            <a:r>
              <a:rPr lang="en-GB" sz="1800" b="0" dirty="0">
                <a:latin typeface="+mn-lt"/>
              </a:rPr>
              <a:t> — distributed tracing, metrics, golden signals (via </a:t>
            </a:r>
            <a:r>
              <a:rPr lang="en-GB" sz="1800" b="0" dirty="0" err="1">
                <a:latin typeface="+mn-lt"/>
              </a:rPr>
              <a:t>OpenTelemetry</a:t>
            </a:r>
            <a:r>
              <a:rPr lang="en-GB" sz="1800" b="0" dirty="0">
                <a:latin typeface="+mn-lt"/>
              </a:rPr>
              <a:t>)</a:t>
            </a:r>
          </a:p>
          <a:p>
            <a:pPr>
              <a:lnSpc>
                <a:spcPct val="100000"/>
              </a:lnSpc>
              <a:spcBef>
                <a:spcPts val="600"/>
              </a:spcBef>
            </a:pPr>
            <a:r>
              <a:rPr lang="en-GB" sz="1800" dirty="0">
                <a:latin typeface="+mn-lt"/>
              </a:rPr>
              <a:t>Traffic management </a:t>
            </a:r>
            <a:r>
              <a:rPr lang="en-GB" sz="1800" b="0" dirty="0">
                <a:latin typeface="+mn-lt"/>
              </a:rPr>
              <a:t>— canary deployments, retries, blue-green, circuit breaking, fault injection</a:t>
            </a:r>
          </a:p>
          <a:p>
            <a:pPr>
              <a:lnSpc>
                <a:spcPct val="100000"/>
              </a:lnSpc>
              <a:spcBef>
                <a:spcPts val="600"/>
              </a:spcBef>
            </a:pPr>
            <a:r>
              <a:rPr lang="en-GB" sz="1800" b="0" dirty="0">
                <a:latin typeface="+mn-lt"/>
              </a:rPr>
              <a:t>Consider a service mesh when you have many services and need consistent security/observability policies</a:t>
            </a:r>
          </a:p>
          <a:p>
            <a:pPr>
              <a:lnSpc>
                <a:spcPct val="100000"/>
              </a:lnSpc>
              <a:spcBef>
                <a:spcPts val="600"/>
              </a:spcBef>
            </a:pPr>
            <a:r>
              <a:rPr lang="en-GB" sz="1800" b="0" dirty="0">
                <a:latin typeface="+mn-lt"/>
              </a:rPr>
              <a:t>Adds operational complexity — </a:t>
            </a:r>
            <a:r>
              <a:rPr lang="en-GB" sz="1800" dirty="0">
                <a:solidFill>
                  <a:schemeClr val="accent5">
                    <a:lumMod val="50000"/>
                  </a:schemeClr>
                </a:solidFill>
                <a:latin typeface="+mn-lt"/>
              </a:rPr>
              <a:t>don't adopt prematurely</a:t>
            </a:r>
          </a:p>
        </p:txBody>
      </p:sp>
      <p:sp>
        <p:nvSpPr>
          <p:cNvPr id="25" name="TextBox 24">
            <a:extLst>
              <a:ext uri="{FF2B5EF4-FFF2-40B4-BE49-F238E27FC236}">
                <a16:creationId xmlns:a16="http://schemas.microsoft.com/office/drawing/2014/main" id="{69535D05-26E9-1D43-040B-CE95D23628D7}"/>
              </a:ext>
            </a:extLst>
          </p:cNvPr>
          <p:cNvSpPr txBox="1"/>
          <p:nvPr/>
        </p:nvSpPr>
        <p:spPr>
          <a:xfrm>
            <a:off x="7895230" y="187120"/>
            <a:ext cx="4040330" cy="864440"/>
          </a:xfrm>
          <a:prstGeom prst="rect">
            <a:avLst/>
          </a:prstGeom>
          <a:solidFill>
            <a:schemeClr val="bg2">
              <a:lumMod val="95000"/>
            </a:schemeClr>
          </a:solidFill>
          <a:ln w="19050">
            <a:solidFill>
              <a:schemeClr val="accent1"/>
            </a:solidFill>
          </a:ln>
        </p:spPr>
        <p:txBody>
          <a:bodyPr wrap="square" lIns="108000" tIns="108000" rIns="108000" bIns="108000" rtlCol="0" anchor="t" anchorCtr="0">
            <a:spAutoFit/>
          </a:bodyPr>
          <a:lstStyle/>
          <a:p>
            <a:pPr>
              <a:spcBef>
                <a:spcPts val="600"/>
              </a:spcBef>
            </a:pPr>
            <a:r>
              <a:rPr lang="en-GB" sz="1400" dirty="0">
                <a:solidFill>
                  <a:schemeClr val="accent1">
                    <a:lumMod val="50000"/>
                  </a:schemeClr>
                </a:solidFill>
                <a:latin typeface="Segoe UI" panose="020B0502040204020203" pitchFamily="34" charset="0"/>
                <a:cs typeface="Segoe UI" panose="020B0502040204020203" pitchFamily="34" charset="0"/>
              </a:rPr>
              <a:t>Note: The Gateway API (a core part of Kubernetes) is increasingly used for traffic management, reducing the need for a full mesh</a:t>
            </a:r>
            <a:endParaRPr lang="en-GB" sz="1400" dirty="0">
              <a:solidFill>
                <a:schemeClr val="accent1">
                  <a:lumMod val="50000"/>
                </a:schemeClr>
              </a:solidFill>
            </a:endParaRPr>
          </a:p>
        </p:txBody>
      </p:sp>
      <p:pic>
        <p:nvPicPr>
          <p:cNvPr id="27" name="Graphic 26">
            <a:extLst>
              <a:ext uri="{FF2B5EF4-FFF2-40B4-BE49-F238E27FC236}">
                <a16:creationId xmlns:a16="http://schemas.microsoft.com/office/drawing/2014/main" id="{110DD256-51B8-0273-A278-3B22582401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1252" y="1683208"/>
            <a:ext cx="1219200" cy="571500"/>
          </a:xfrm>
          <a:prstGeom prst="rect">
            <a:avLst/>
          </a:prstGeom>
        </p:spPr>
      </p:pic>
      <p:pic>
        <p:nvPicPr>
          <p:cNvPr id="29" name="Graphic 28">
            <a:extLst>
              <a:ext uri="{FF2B5EF4-FFF2-40B4-BE49-F238E27FC236}">
                <a16:creationId xmlns:a16="http://schemas.microsoft.com/office/drawing/2014/main" id="{890431B7-26DF-BA6B-6FD3-53FCF0639F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1252" y="4617981"/>
            <a:ext cx="1413254" cy="415663"/>
          </a:xfrm>
          <a:prstGeom prst="rect">
            <a:avLst/>
          </a:prstGeom>
        </p:spPr>
      </p:pic>
      <p:pic>
        <p:nvPicPr>
          <p:cNvPr id="31" name="Graphic 30">
            <a:extLst>
              <a:ext uri="{FF2B5EF4-FFF2-40B4-BE49-F238E27FC236}">
                <a16:creationId xmlns:a16="http://schemas.microsoft.com/office/drawing/2014/main" id="{F7E917BF-5FE4-D372-B8D2-3E6F2BFB75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0779" y="3110290"/>
            <a:ext cx="799107" cy="652109"/>
          </a:xfrm>
          <a:prstGeom prst="rect">
            <a:avLst/>
          </a:prstGeom>
        </p:spPr>
      </p:pic>
    </p:spTree>
    <p:extLst>
      <p:ext uri="{BB962C8B-B14F-4D97-AF65-F5344CB8AC3E}">
        <p14:creationId xmlns:p14="http://schemas.microsoft.com/office/powerpoint/2010/main" val="247967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743801"/>
            <a:ext cx="10376664" cy="1402440"/>
          </a:xfrm>
        </p:spPr>
        <p:txBody>
          <a:bodyPr/>
          <a:lstStyle/>
          <a:p>
            <a:r>
              <a:rPr lang="en-GB" dirty="0"/>
              <a:t>Debugging and Troubleshooting Workloads</a:t>
            </a:r>
          </a:p>
        </p:txBody>
      </p:sp>
    </p:spTree>
    <p:extLst>
      <p:ext uri="{BB962C8B-B14F-4D97-AF65-F5344CB8AC3E}">
        <p14:creationId xmlns:p14="http://schemas.microsoft.com/office/powerpoint/2010/main" val="2814162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ACD51-F271-7C1E-BAA9-2B2B85C87D0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768C0A1-3002-1AF9-90F2-7469A927F056}"/>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A01BAF58-7E68-58BC-898D-48EFE3F2730C}"/>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F32B7F7A-9437-E3F4-F43C-8DFD7ED1491B}"/>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CF1283D6-72CD-77D8-D3DB-4E0B63E12914}"/>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4C604550-6AA2-A7F0-E484-7EFF9E59D21E}"/>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5A385DAC-6B34-98FE-DFF6-4421BEDC0380}"/>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EEEC4006-EC0B-2394-8846-FBDC499F1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AC698FA-17F0-E02B-7C3A-727DA58A01E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165274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a:t>
            </a:r>
            <a:r>
              <a:rPr lang="en-GB" sz="1600" dirty="0" err="1">
                <a:solidFill>
                  <a:srgbClr val="0078D7"/>
                </a:solidFill>
              </a:rPr>
              <a:t>mypod</a:t>
            </a:r>
            <a:r>
              <a:rPr lang="en-GB" sz="1600" dirty="0">
                <a:solidFill>
                  <a:srgbClr val="0078D7"/>
                </a:solidFill>
              </a:rPr>
              <a:t>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a:t>
            </a:r>
            <a:r>
              <a:rPr lang="en-GB" sz="1600" dirty="0" err="1">
                <a:solidFill>
                  <a:srgbClr val="0078D7"/>
                </a:solidFill>
              </a:rPr>
              <a:t>mypod</a:t>
            </a:r>
            <a:r>
              <a:rPr lang="en-GB" sz="1600" dirty="0">
                <a:solidFill>
                  <a:srgbClr val="0078D7"/>
                </a:solidFill>
              </a:rPr>
              <a:t> -- bash</a:t>
            </a:r>
          </a:p>
          <a:p>
            <a:pPr>
              <a:lnSpc>
                <a:spcPct val="100000"/>
              </a:lnSpc>
              <a:spcAft>
                <a:spcPts val="100"/>
              </a:spcAft>
            </a:pPr>
            <a:r>
              <a:rPr lang="en-GB" sz="1600" dirty="0">
                <a:solidFill>
                  <a:schemeClr val="tx1">
                    <a:lumMod val="85000"/>
                  </a:schemeClr>
                </a:solidFill>
              </a:rPr>
              <a:t>bash-4.4#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 –-target=</a:t>
            </a:r>
            <a:r>
              <a:rPr lang="en-GB" sz="1600" dirty="0" err="1">
                <a:solidFill>
                  <a:srgbClr val="0078D7"/>
                </a:solidFill>
              </a:rPr>
              <a:t>appcnt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a:t>
            </a:r>
          </a:p>
          <a:p>
            <a:pPr>
              <a:lnSpc>
                <a:spcPct val="100000"/>
              </a:lnSpc>
              <a:spcAft>
                <a:spcPts val="100"/>
              </a:spcAft>
            </a:pPr>
            <a:endParaRPr lang="en-GB" sz="1600" dirty="0">
              <a:solidFill>
                <a:schemeClr val="tx1">
                  <a:lumMod val="85000"/>
                </a:schemeClr>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156960" cy="723900"/>
          </a:xfrm>
        </p:spPr>
        <p:txBody>
          <a:bodyPr>
            <a:normAutofit fontScale="90000"/>
          </a:bodyPr>
          <a:lstStyle/>
          <a:p>
            <a:r>
              <a:rPr lang="en-GB" dirty="0"/>
              <a:t>Debug &amp; 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r>
              <a:rPr lang="en-GB" dirty="0">
                <a:solidFill>
                  <a:srgbClr val="FFFFFF"/>
                </a:solidFill>
              </a:rPr>
              <a:t> to run commands inside a pod/container</a:t>
            </a:r>
            <a:endParaRPr lang="en-GB" dirty="0">
              <a:latin typeface="Consolas" panose="020B0609020204030204" pitchFamily="49" charset="0"/>
            </a:endParaRP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b="0" dirty="0" err="1">
                <a:solidFill>
                  <a:srgbClr val="FFFFFF"/>
                </a:solidFill>
              </a:rPr>
              <a:t>sh</a:t>
            </a:r>
            <a:r>
              <a:rPr lang="en-GB" dirty="0">
                <a:solidFill>
                  <a:srgbClr val="FFFFFF"/>
                </a:solidFill>
              </a:rPr>
              <a:t> or bash to create an </a:t>
            </a:r>
            <a:r>
              <a:rPr lang="en-GB" dirty="0">
                <a:solidFill>
                  <a:srgbClr val="4DB0FF"/>
                </a:solidFill>
              </a:rPr>
              <a:t>interactive shell</a:t>
            </a:r>
          </a:p>
          <a:p>
            <a:pPr>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debug </a:t>
            </a:r>
            <a:r>
              <a:rPr lang="en-GB" dirty="0">
                <a:solidFill>
                  <a:srgbClr val="FFFFFF"/>
                </a:solidFill>
              </a:rPr>
              <a:t>to attach to </a:t>
            </a:r>
            <a:r>
              <a:rPr lang="en-GB" dirty="0" err="1">
                <a:solidFill>
                  <a:srgbClr val="FFFFFF"/>
                </a:solidFill>
              </a:rPr>
              <a:t>distroless</a:t>
            </a:r>
            <a:r>
              <a:rPr lang="en-GB" dirty="0">
                <a:solidFill>
                  <a:srgbClr val="FFFFFF"/>
                </a:solidFill>
              </a:rPr>
              <a:t> containers or to create an interactive sidecar in a pod</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97261"/>
            <a:ext cx="4042345" cy="1143874"/>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 inside the cluster and/or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4955076"/>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4" name="TextBox 3">
            <a:extLst>
              <a:ext uri="{FF2B5EF4-FFF2-40B4-BE49-F238E27FC236}">
                <a16:creationId xmlns:a16="http://schemas.microsoft.com/office/drawing/2014/main" id="{D5EA1AA0-4761-BBF5-B561-E4C33C92AC4A}"/>
              </a:ext>
            </a:extLst>
          </p:cNvPr>
          <p:cNvSpPr txBox="1"/>
          <p:nvPr/>
        </p:nvSpPr>
        <p:spPr>
          <a:xfrm>
            <a:off x="9165911" y="1452203"/>
            <a:ext cx="2657473" cy="246221"/>
          </a:xfrm>
          <a:prstGeom prst="rect">
            <a:avLst/>
          </a:prstGeom>
        </p:spPr>
        <p:txBody>
          <a:bodyPr wrap="square" lIns="0" tIns="0" rIns="0" bIns="0" rtlCol="0" anchor="t" anchorCtr="0">
            <a:spAutoFit/>
          </a:bodyPr>
          <a:lstStyle/>
          <a:p>
            <a:r>
              <a:rPr lang="en-GB" sz="1600" i="1" dirty="0"/>
              <a:t>Run a single command</a:t>
            </a:r>
          </a:p>
        </p:txBody>
      </p:sp>
      <p:sp>
        <p:nvSpPr>
          <p:cNvPr id="5" name="TextBox 4">
            <a:extLst>
              <a:ext uri="{FF2B5EF4-FFF2-40B4-BE49-F238E27FC236}">
                <a16:creationId xmlns:a16="http://schemas.microsoft.com/office/drawing/2014/main" id="{C482A09A-DB00-6036-2CAA-E62EDA7960A4}"/>
              </a:ext>
            </a:extLst>
          </p:cNvPr>
          <p:cNvSpPr txBox="1"/>
          <p:nvPr/>
        </p:nvSpPr>
        <p:spPr>
          <a:xfrm>
            <a:off x="9318311" y="1604603"/>
            <a:ext cx="2657473" cy="246221"/>
          </a:xfrm>
          <a:prstGeom prst="rect">
            <a:avLst/>
          </a:prstGeom>
        </p:spPr>
        <p:txBody>
          <a:bodyPr wrap="square" lIns="0" tIns="0" rIns="0" bIns="0" rtlCol="0" anchor="t" anchorCtr="0">
            <a:spAutoFit/>
          </a:bodyPr>
          <a:lstStyle/>
          <a:p>
            <a:r>
              <a:rPr lang="en-GB" sz="1600" i="1" dirty="0"/>
              <a:t>Run a single command</a:t>
            </a:r>
          </a:p>
        </p:txBody>
      </p:sp>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69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69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69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69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52EE37-823F-7706-DDAC-AABA8C922B99}"/>
              </a:ext>
            </a:extLst>
          </p:cNvPr>
          <p:cNvSpPr>
            <a:spLocks noGrp="1"/>
          </p:cNvSpPr>
          <p:nvPr>
            <p:ph type="title"/>
          </p:nvPr>
        </p:nvSpPr>
        <p:spPr/>
        <p:txBody>
          <a:bodyPr/>
          <a:lstStyle/>
          <a:p>
            <a:r>
              <a:rPr lang="en-GB" dirty="0"/>
              <a:t>A Few Problems &amp; Possible Causes</a:t>
            </a:r>
          </a:p>
        </p:txBody>
      </p:sp>
      <p:graphicFrame>
        <p:nvGraphicFramePr>
          <p:cNvPr id="16" name="Table 15">
            <a:extLst>
              <a:ext uri="{FF2B5EF4-FFF2-40B4-BE49-F238E27FC236}">
                <a16:creationId xmlns:a16="http://schemas.microsoft.com/office/drawing/2014/main" id="{19E21BB9-C476-A898-3E0D-923FBD4D6B41}"/>
              </a:ext>
            </a:extLst>
          </p:cNvPr>
          <p:cNvGraphicFramePr>
            <a:graphicFrameLocks noGrp="1"/>
          </p:cNvGraphicFramePr>
          <p:nvPr>
            <p:extLst>
              <p:ext uri="{D42A27DB-BD31-4B8C-83A1-F6EECF244321}">
                <p14:modId xmlns:p14="http://schemas.microsoft.com/office/powerpoint/2010/main" val="3017313880"/>
              </p:ext>
            </p:extLst>
          </p:nvPr>
        </p:nvGraphicFramePr>
        <p:xfrm>
          <a:off x="248530" y="1181100"/>
          <a:ext cx="11486269" cy="5369823"/>
        </p:xfrm>
        <a:graphic>
          <a:graphicData uri="http://schemas.openxmlformats.org/drawingml/2006/table">
            <a:tbl>
              <a:tblPr firstRow="1" bandRow="1">
                <a:tableStyleId>{E929F9F4-4A8F-4326-A1B4-22849713DDAB}</a:tableStyleId>
              </a:tblPr>
              <a:tblGrid>
                <a:gridCol w="2428594">
                  <a:extLst>
                    <a:ext uri="{9D8B030D-6E8A-4147-A177-3AD203B41FA5}">
                      <a16:colId xmlns:a16="http://schemas.microsoft.com/office/drawing/2014/main" val="2432171192"/>
                    </a:ext>
                  </a:extLst>
                </a:gridCol>
                <a:gridCol w="2264882">
                  <a:extLst>
                    <a:ext uri="{9D8B030D-6E8A-4147-A177-3AD203B41FA5}">
                      <a16:colId xmlns:a16="http://schemas.microsoft.com/office/drawing/2014/main" val="3446452535"/>
                    </a:ext>
                  </a:extLst>
                </a:gridCol>
                <a:gridCol w="6792793">
                  <a:extLst>
                    <a:ext uri="{9D8B030D-6E8A-4147-A177-3AD203B41FA5}">
                      <a16:colId xmlns:a16="http://schemas.microsoft.com/office/drawing/2014/main" val="1919854912"/>
                    </a:ext>
                  </a:extLst>
                </a:gridCol>
              </a:tblGrid>
              <a:tr h="289594">
                <a:tc>
                  <a:txBody>
                    <a:bodyPr/>
                    <a:lstStyle/>
                    <a:p>
                      <a:pPr algn="ctr" fontAlgn="b">
                        <a:buNone/>
                      </a:pPr>
                      <a:r>
                        <a:rPr lang="en-GB" sz="1150" b="1" u="none" strike="noStrike" dirty="0">
                          <a:solidFill>
                            <a:srgbClr val="000000"/>
                          </a:solidFill>
                          <a:effectLst/>
                        </a:rPr>
                        <a:t>Pattern</a:t>
                      </a:r>
                      <a:endParaRPr lang="en-GB" sz="1150" b="1" i="0" u="none" strike="noStrike" dirty="0">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a:solidFill>
                            <a:srgbClr val="000000"/>
                          </a:solidFill>
                          <a:effectLst/>
                        </a:rPr>
                        <a:t>Symptom</a:t>
                      </a:r>
                      <a:endParaRPr lang="en-GB" sz="1150" b="1" i="0" u="none" strike="noStrike">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dirty="0">
                          <a:solidFill>
                            <a:srgbClr val="000000"/>
                          </a:solidFill>
                          <a:effectLst/>
                        </a:rPr>
                        <a:t>Likely Cause</a:t>
                      </a:r>
                      <a:endParaRPr lang="en-GB" sz="1150" b="1" i="0" u="none" strike="noStrike" dirty="0">
                        <a:solidFill>
                          <a:srgbClr val="000000"/>
                        </a:solidFill>
                        <a:effectLst/>
                        <a:latin typeface="Aptos Narrow" panose="020B0004020202020204" pitchFamily="34" charset="0"/>
                      </a:endParaRPr>
                    </a:p>
                  </a:txBody>
                  <a:tcPr marL="45720" marR="45720" anchor="b"/>
                </a:tc>
                <a:extLst>
                  <a:ext uri="{0D108BD9-81ED-4DB2-BD59-A6C34878D82A}">
                    <a16:rowId xmlns:a16="http://schemas.microsoft.com/office/drawing/2014/main" val="4126526878"/>
                  </a:ext>
                </a:extLst>
              </a:tr>
              <a:tr h="289594">
                <a:tc>
                  <a:txBody>
                    <a:bodyPr/>
                    <a:lstStyle/>
                    <a:p>
                      <a:pPr algn="l" fontAlgn="b">
                        <a:buNone/>
                      </a:pPr>
                      <a:r>
                        <a:rPr lang="en-GB" sz="1150" b="0" u="none" strike="noStrike">
                          <a:solidFill>
                            <a:schemeClr val="tx1">
                              <a:lumMod val="95000"/>
                            </a:schemeClr>
                          </a:solidFill>
                          <a:effectLst/>
                        </a:rPr>
                        <a:t>ImagePullBackOff</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Pod stuck, never starts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Wrong image name/tag, missing registry credentials, or private registry not configured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06338096"/>
                  </a:ext>
                </a:extLst>
              </a:tr>
              <a:tr h="289594">
                <a:tc>
                  <a:txBody>
                    <a:bodyPr/>
                    <a:lstStyle/>
                    <a:p>
                      <a:pPr algn="l" fontAlgn="b">
                        <a:buNone/>
                      </a:pPr>
                      <a:r>
                        <a:rPr lang="en-GB" sz="1150" b="0" u="none" strike="noStrike" dirty="0" err="1">
                          <a:solidFill>
                            <a:schemeClr val="tx1">
                              <a:lumMod val="95000"/>
                            </a:schemeClr>
                          </a:solidFill>
                          <a:effectLst/>
                        </a:rPr>
                        <a:t>CrashLoopBackOff</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starts then restarts repeatedly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App crashing on startup,  bad config, missing env vars, failed DB connection</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459445025"/>
                  </a:ext>
                </a:extLst>
              </a:tr>
              <a:tr h="289594">
                <a:tc>
                  <a:txBody>
                    <a:bodyPr/>
                    <a:lstStyle/>
                    <a:p>
                      <a:pPr algn="l" fontAlgn="b">
                        <a:buNone/>
                      </a:pPr>
                      <a:r>
                        <a:rPr lang="en-GB" sz="1150" b="0" u="none" strike="noStrike">
                          <a:solidFill>
                            <a:schemeClr val="tx1">
                              <a:lumMod val="95000"/>
                            </a:schemeClr>
                          </a:solidFill>
                          <a:effectLst/>
                        </a:rPr>
                        <a:t>Pending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stays in Pending state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Insufficient CPU/memory on nodes, no nodes match </a:t>
                      </a:r>
                      <a:r>
                        <a:rPr lang="en-GB" sz="1150" b="0" u="none" strike="noStrike" dirty="0" err="1">
                          <a:solidFill>
                            <a:schemeClr val="tx1">
                              <a:lumMod val="95000"/>
                            </a:schemeClr>
                          </a:solidFill>
                          <a:effectLst/>
                        </a:rPr>
                        <a:t>nodeSelector</a:t>
                      </a:r>
                      <a:r>
                        <a:rPr lang="en-GB" sz="1150" b="0" u="none" strike="noStrike" dirty="0">
                          <a:solidFill>
                            <a:schemeClr val="tx1">
                              <a:lumMod val="95000"/>
                            </a:schemeClr>
                          </a:solidFill>
                          <a:effectLst/>
                        </a:rPr>
                        <a:t>/affinity, or PVC can't bind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52285258"/>
                  </a:ext>
                </a:extLst>
              </a:tr>
              <a:tr h="289594">
                <a:tc>
                  <a:txBody>
                    <a:bodyPr/>
                    <a:lstStyle/>
                    <a:p>
                      <a:pPr algn="l" fontAlgn="b">
                        <a:buNone/>
                      </a:pPr>
                      <a:r>
                        <a:rPr lang="en-GB" sz="1150" b="0" u="none" strike="noStrike">
                          <a:solidFill>
                            <a:schemeClr val="tx1">
                              <a:lumMod val="95000"/>
                            </a:schemeClr>
                          </a:solidFill>
                          <a:effectLst/>
                        </a:rPr>
                        <a:t>OOMKilled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Container killed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Memory limit too low, app exceeds its resource limit or real memory leak</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70567547"/>
                  </a:ext>
                </a:extLst>
              </a:tr>
              <a:tr h="289594">
                <a:tc>
                  <a:txBody>
                    <a:bodyPr/>
                    <a:lstStyle/>
                    <a:p>
                      <a:pPr algn="l" fontAlgn="b">
                        <a:buNone/>
                      </a:pPr>
                      <a:r>
                        <a:rPr lang="en-GB" sz="1150" b="0" u="none" strike="noStrike">
                          <a:solidFill>
                            <a:schemeClr val="tx1">
                              <a:lumMod val="95000"/>
                            </a:schemeClr>
                          </a:solidFill>
                          <a:effectLst/>
                        </a:rPr>
                        <a:t>Service not reachable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connect to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Label/selector mismatch between Service and Pods, wrong port/targetPort, or no endpoints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241038006"/>
                  </a:ext>
                </a:extLst>
              </a:tr>
              <a:tr h="289594">
                <a:tc>
                  <a:txBody>
                    <a:bodyPr/>
                    <a:lstStyle/>
                    <a:p>
                      <a:pPr algn="l" fontAlgn="b">
                        <a:buNone/>
                      </a:pPr>
                      <a:r>
                        <a:rPr lang="en-GB" sz="1150" b="0" u="none" strike="noStrike">
                          <a:solidFill>
                            <a:schemeClr val="tx1">
                              <a:lumMod val="95000"/>
                            </a:schemeClr>
                          </a:solidFill>
                          <a:effectLst/>
                        </a:rPr>
                        <a:t>Ingress returns 404/502</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External traffic fails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Misconfigured ingress rules, wrong service name, or backend pods not ready, controller dead/missing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852814126"/>
                  </a:ext>
                </a:extLst>
              </a:tr>
              <a:tr h="289594">
                <a:tc>
                  <a:txBody>
                    <a:bodyPr/>
                    <a:lstStyle/>
                    <a:p>
                      <a:pPr algn="l" fontAlgn="b">
                        <a:buNone/>
                      </a:pPr>
                      <a:r>
                        <a:rPr lang="en-GB" sz="1150" b="0" u="none" strike="noStrike">
                          <a:solidFill>
                            <a:schemeClr val="tx1">
                              <a:lumMod val="95000"/>
                            </a:schemeClr>
                          </a:solidFill>
                          <a:effectLst/>
                        </a:rPr>
                        <a:t>Readiness probe failing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running but gets no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Probe path/port wrong, app slow to start, or missing startup probe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2459563"/>
                  </a:ext>
                </a:extLst>
              </a:tr>
              <a:tr h="289594">
                <a:tc>
                  <a:txBody>
                    <a:bodyPr/>
                    <a:lstStyle/>
                    <a:p>
                      <a:pPr algn="l" fontAlgn="b">
                        <a:buNone/>
                      </a:pP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/Secret not found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fails to start</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Typo in name, resource in wrong namespace, or not created yet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9582714"/>
                  </a:ext>
                </a:extLst>
              </a:tr>
              <a:tr h="289594">
                <a:tc>
                  <a:txBody>
                    <a:bodyPr/>
                    <a:lstStyle/>
                    <a:p>
                      <a:pPr algn="l" fontAlgn="b">
                        <a:buNone/>
                      </a:pPr>
                      <a:r>
                        <a:rPr lang="en-GB" sz="1150" b="0" u="none" strike="noStrike">
                          <a:solidFill>
                            <a:schemeClr val="tx1">
                              <a:lumMod val="95000"/>
                            </a:schemeClr>
                          </a:solidFill>
                          <a:effectLst/>
                        </a:rPr>
                        <a:t>Node NotReady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Workloads evicted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resource pressure (disk/memory), </a:t>
                      </a:r>
                      <a:r>
                        <a:rPr lang="en-GB" sz="1150" b="0" u="none" strike="noStrike" dirty="0" err="1">
                          <a:solidFill>
                            <a:schemeClr val="tx1">
                              <a:lumMod val="95000"/>
                            </a:schemeClr>
                          </a:solidFill>
                          <a:effectLst/>
                        </a:rPr>
                        <a:t>kubelet</a:t>
                      </a:r>
                      <a:r>
                        <a:rPr lang="en-GB" sz="1150" b="0" u="none" strike="noStrike" dirty="0">
                          <a:solidFill>
                            <a:schemeClr val="tx1">
                              <a:lumMod val="95000"/>
                            </a:schemeClr>
                          </a:solidFill>
                          <a:effectLst/>
                        </a:rPr>
                        <a:t> crashed, or network issues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5292207"/>
                  </a:ext>
                </a:extLst>
              </a:tr>
              <a:tr h="289594">
                <a:tc>
                  <a:txBody>
                    <a:bodyPr/>
                    <a:lstStyle/>
                    <a:p>
                      <a:pPr algn="l" fontAlgn="b">
                        <a:buNone/>
                      </a:pPr>
                      <a:r>
                        <a:rPr lang="en-GB" sz="1150" b="0" u="none" strike="noStrike" dirty="0" err="1">
                          <a:solidFill>
                            <a:schemeClr val="tx1">
                              <a:lumMod val="95000"/>
                            </a:schemeClr>
                          </a:solidFill>
                          <a:effectLst/>
                        </a:rPr>
                        <a:t>CreateContainerConfigError</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waiting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Referenced </a:t>
                      </a: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 or Secret doesn't exist or has wrong key name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61541385"/>
                  </a:ext>
                </a:extLst>
              </a:tr>
              <a:tr h="289594">
                <a:tc>
                  <a:txBody>
                    <a:bodyPr/>
                    <a:lstStyle/>
                    <a:p>
                      <a:pPr algn="l" fontAlgn="b">
                        <a:buNone/>
                      </a:pPr>
                      <a:r>
                        <a:rPr lang="en-GB" sz="1150" b="0" u="none" strike="noStrike">
                          <a:solidFill>
                            <a:schemeClr val="tx1">
                              <a:lumMod val="95000"/>
                            </a:schemeClr>
                          </a:solidFill>
                          <a:effectLst/>
                        </a:rPr>
                        <a:t>Evicted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Pods terminated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under disk or memory pressure, resource limits not set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590363612"/>
                  </a:ext>
                </a:extLst>
              </a:tr>
              <a:tr h="289594">
                <a:tc>
                  <a:txBody>
                    <a:bodyPr/>
                    <a:lstStyle/>
                    <a:p>
                      <a:pPr algn="l" fontAlgn="b">
                        <a:buNone/>
                      </a:pPr>
                      <a:r>
                        <a:rPr lang="en-GB" sz="1150" b="0" u="none" strike="noStrike">
                          <a:solidFill>
                            <a:schemeClr val="tx1">
                              <a:lumMod val="95000"/>
                            </a:schemeClr>
                          </a:solidFill>
                          <a:effectLst/>
                        </a:rPr>
                        <a:t>Volume mount hangs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ContainerCreating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PV stuck in wrong availability zone, or cloud disk still attached to another node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1488201"/>
                  </a:ext>
                </a:extLst>
              </a:tr>
              <a:tr h="289594">
                <a:tc>
                  <a:txBody>
                    <a:bodyPr/>
                    <a:lstStyle/>
                    <a:p>
                      <a:pPr algn="l" fontAlgn="b">
                        <a:buNone/>
                      </a:pPr>
                      <a:r>
                        <a:rPr lang="en-GB" sz="1150" b="0" u="none" strike="noStrike">
                          <a:solidFill>
                            <a:schemeClr val="tx1">
                              <a:lumMod val="95000"/>
                            </a:schemeClr>
                          </a:solidFill>
                          <a:effectLst/>
                        </a:rPr>
                        <a:t>Rolling update stuck</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Deployment half-updated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New pods failing readiness probes, bad health endpoint, so rollout never completes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6717582"/>
                  </a:ext>
                </a:extLst>
              </a:tr>
              <a:tr h="289594">
                <a:tc>
                  <a:txBody>
                    <a:bodyPr/>
                    <a:lstStyle/>
                    <a:p>
                      <a:pPr algn="l" fontAlgn="b">
                        <a:buNone/>
                      </a:pPr>
                      <a:r>
                        <a:rPr lang="en-GB" sz="1150" b="0" u="none" strike="noStrike">
                          <a:solidFill>
                            <a:schemeClr val="tx1">
                              <a:lumMod val="95000"/>
                            </a:schemeClr>
                          </a:solidFill>
                          <a:effectLst/>
                        </a:rPr>
                        <a:t>Network policy blocking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Sudden connectivity loss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Default-deny policy applied but allow rules missing for the new service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12693758"/>
                  </a:ext>
                </a:extLst>
              </a:tr>
              <a:tr h="294359">
                <a:tc>
                  <a:txBody>
                    <a:bodyPr/>
                    <a:lstStyle/>
                    <a:p>
                      <a:pPr algn="l" fontAlgn="b">
                        <a:buNone/>
                      </a:pPr>
                      <a:r>
                        <a:rPr lang="en-GB" sz="1150" b="0" u="none" strike="noStrike" dirty="0">
                          <a:solidFill>
                            <a:schemeClr val="tx1">
                              <a:lumMod val="95000"/>
                            </a:schemeClr>
                          </a:solidFill>
                          <a:effectLst/>
                        </a:rPr>
                        <a:t>HPA not scaling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HPA shows &lt;unknown&gt; targets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Metrics Server not installed, or no resource requests set on containers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45832206"/>
                  </a:ext>
                </a:extLst>
              </a:tr>
              <a:tr h="289594">
                <a:tc>
                  <a:txBody>
                    <a:bodyPr/>
                    <a:lstStyle/>
                    <a:p>
                      <a:pPr algn="l" fontAlgn="b">
                        <a:buNone/>
                      </a:pPr>
                      <a:r>
                        <a:rPr lang="en-GB" sz="1150" b="0" u="none" strike="noStrike">
                          <a:solidFill>
                            <a:schemeClr val="tx1">
                              <a:lumMod val="95000"/>
                            </a:schemeClr>
                          </a:solidFill>
                          <a:effectLst/>
                        </a:rPr>
                        <a:t>Jobs never complete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Jobs stuck running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Container exits with non-zero code, </a:t>
                      </a:r>
                      <a:r>
                        <a:rPr lang="en-GB" sz="1150" b="0" u="none" strike="noStrike" dirty="0" err="1">
                          <a:solidFill>
                            <a:schemeClr val="tx1">
                              <a:lumMod val="95000"/>
                            </a:schemeClr>
                          </a:solidFill>
                          <a:effectLst/>
                        </a:rPr>
                        <a:t>restartPolicy</a:t>
                      </a:r>
                      <a:r>
                        <a:rPr lang="en-GB" sz="1150" b="0" u="none" strike="noStrike" dirty="0">
                          <a:solidFill>
                            <a:schemeClr val="tx1">
                              <a:lumMod val="95000"/>
                            </a:schemeClr>
                          </a:solidFill>
                          <a:effectLst/>
                        </a:rPr>
                        <a:t> set to Always instead of Never/</a:t>
                      </a:r>
                      <a:r>
                        <a:rPr lang="en-GB" sz="1150" b="0" u="none" strike="noStrike" dirty="0" err="1">
                          <a:solidFill>
                            <a:schemeClr val="tx1">
                              <a:lumMod val="95000"/>
                            </a:schemeClr>
                          </a:solidFill>
                          <a:effectLst/>
                        </a:rPr>
                        <a:t>OnFailure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077369473"/>
                  </a:ext>
                </a:extLst>
              </a:tr>
              <a:tr h="289594">
                <a:tc>
                  <a:txBody>
                    <a:bodyPr/>
                    <a:lstStyle/>
                    <a:p>
                      <a:pPr algn="l" fontAlgn="b">
                        <a:buNone/>
                      </a:pPr>
                      <a:r>
                        <a:rPr lang="en-GB" sz="1150" b="0" u="none" strike="noStrike" dirty="0">
                          <a:solidFill>
                            <a:schemeClr val="tx1">
                              <a:lumMod val="95000"/>
                            </a:schemeClr>
                          </a:solidFill>
                          <a:effectLst/>
                        </a:rPr>
                        <a:t>Namespace stuck ‘Terminating’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delete namespace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Finalizers on resources inside. typically CRDs or webhook dependencies blocking cleanup</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20511338"/>
                  </a:ext>
                </a:extLst>
              </a:tr>
            </a:tbl>
          </a:graphicData>
        </a:graphic>
      </p:graphicFrame>
      <p:sp>
        <p:nvSpPr>
          <p:cNvPr id="17" name="Star: 24 Points 16">
            <a:extLst>
              <a:ext uri="{FF2B5EF4-FFF2-40B4-BE49-F238E27FC236}">
                <a16:creationId xmlns:a16="http://schemas.microsoft.com/office/drawing/2014/main" id="{FA5C7ECE-E1F1-731E-24C5-E1D2675B5AC8}"/>
              </a:ext>
            </a:extLst>
          </p:cNvPr>
          <p:cNvSpPr/>
          <p:nvPr/>
        </p:nvSpPr>
        <p:spPr>
          <a:xfrm rot="902688">
            <a:off x="10228387" y="12550"/>
            <a:ext cx="2163496" cy="992611"/>
          </a:xfrm>
          <a:prstGeom prst="star24">
            <a:avLst>
              <a:gd name="adj" fmla="val 42189"/>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There’s 100s more to find!👍</a:t>
            </a:r>
          </a:p>
        </p:txBody>
      </p:sp>
    </p:spTree>
    <p:extLst>
      <p:ext uri="{BB962C8B-B14F-4D97-AF65-F5344CB8AC3E}">
        <p14:creationId xmlns:p14="http://schemas.microsoft.com/office/powerpoint/2010/main" val="300831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995801"/>
            <a:ext cx="10376664" cy="1402440"/>
          </a:xfrm>
        </p:spPr>
        <p:txBody>
          <a:bodyPr/>
          <a:lstStyle/>
          <a:p>
            <a:r>
              <a:rPr lang="en-GB" dirty="0"/>
              <a:t>Advanced Pod Configuration</a:t>
            </a:r>
          </a:p>
        </p:txBody>
      </p:sp>
    </p:spTree>
    <p:extLst>
      <p:ext uri="{BB962C8B-B14F-4D97-AF65-F5344CB8AC3E}">
        <p14:creationId xmlns:p14="http://schemas.microsoft.com/office/powerpoint/2010/main" val="3242939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096000" y="314226"/>
            <a:ext cx="5810078" cy="3765692"/>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nginx</a:t>
            </a:r>
          </a:p>
          <a:p>
            <a:pPr>
              <a:lnSpc>
                <a:spcPct val="100000"/>
              </a:lnSpc>
              <a:spcAft>
                <a:spcPts val="100"/>
              </a:spcAft>
            </a:pPr>
            <a:r>
              <a:rPr lang="en-GB" sz="1600" dirty="0">
                <a:solidFill>
                  <a:srgbClr val="FFFF00"/>
                </a:solidFill>
              </a:rPr>
              <a:t>  </a:t>
            </a:r>
            <a:r>
              <a:rPr lang="en-GB" sz="1600" dirty="0" err="1">
                <a:solidFill>
                  <a:srgbClr val="FFFF00"/>
                </a:solidFill>
              </a:rPr>
              <a:t>initContainers</a:t>
            </a:r>
            <a:r>
              <a:rPr lang="en-GB" sz="1600" dirty="0">
                <a:solidFill>
                  <a:srgbClr val="FFFF00"/>
                </a:solidFill>
              </a:rPr>
              <a:t>:</a:t>
            </a: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a:t>
            </a:r>
            <a:r>
              <a:rPr lang="en-GB" sz="1600" dirty="0" err="1">
                <a:solidFill>
                  <a:srgbClr val="FFFF00"/>
                </a:solidFill>
              </a:rPr>
              <a:t>restartPolicy</a:t>
            </a:r>
            <a:r>
              <a:rPr lang="en-GB" sz="1600" dirty="0">
                <a:solidFill>
                  <a:srgbClr val="FFFF00"/>
                </a:solidFill>
              </a:rPr>
              <a:t>: Always</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"/var/logs/nginx"]</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16000"/>
            <a:ext cx="5511600" cy="4032000"/>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p>
          <a:p>
            <a:pPr lvl="0">
              <a:buClr>
                <a:srgbClr val="414241"/>
              </a:buClr>
            </a:pPr>
            <a:r>
              <a:rPr lang="en-GB" dirty="0">
                <a:solidFill>
                  <a:srgbClr val="FFFFFF"/>
                </a:solidFill>
              </a:rPr>
              <a:t>Since Kubernetes 1.33, sidecars are natively defined as </a:t>
            </a:r>
            <a:r>
              <a:rPr lang="en-GB" dirty="0" err="1">
                <a:solidFill>
                  <a:srgbClr val="FFFFFF"/>
                </a:solidFill>
              </a:rPr>
              <a:t>init</a:t>
            </a:r>
            <a:r>
              <a:rPr lang="en-GB" dirty="0">
                <a:solidFill>
                  <a:srgbClr val="FFFFFF"/>
                </a:solidFill>
              </a:rPr>
              <a:t> containers with </a:t>
            </a:r>
            <a:r>
              <a:rPr lang="en-GB" dirty="0" err="1">
                <a:solidFill>
                  <a:srgbClr val="FFFFFF"/>
                </a:solidFill>
              </a:rPr>
              <a:t>restartPolicy</a:t>
            </a:r>
            <a:r>
              <a:rPr lang="en-GB" dirty="0">
                <a:solidFill>
                  <a:srgbClr val="FFFFFF"/>
                </a:solidFill>
              </a:rPr>
              <a:t>: Always</a:t>
            </a:r>
            <a:endParaRPr lang="en-GB" dirty="0">
              <a:solidFill>
                <a:srgbClr val="4DB0FF"/>
              </a:solidFill>
              <a:latin typeface="Consolas" panose="020B0609020204030204" pitchFamily="49" charset="0"/>
            </a:endParaRPr>
          </a:p>
        </p:txBody>
      </p:sp>
      <p:grpSp>
        <p:nvGrpSpPr>
          <p:cNvPr id="5" name="Group 4">
            <a:extLst>
              <a:ext uri="{FF2B5EF4-FFF2-40B4-BE49-F238E27FC236}">
                <a16:creationId xmlns:a16="http://schemas.microsoft.com/office/drawing/2014/main" id="{E310D0DA-562B-12A9-4F27-955B3711D099}"/>
              </a:ext>
            </a:extLst>
          </p:cNvPr>
          <p:cNvGrpSpPr/>
          <p:nvPr/>
        </p:nvGrpSpPr>
        <p:grpSpPr>
          <a:xfrm>
            <a:off x="457200" y="5338616"/>
            <a:ext cx="4042345" cy="1408082"/>
            <a:chOff x="387765" y="5227923"/>
            <a:chExt cx="4042345" cy="1408082"/>
          </a:xfrm>
        </p:grpSpPr>
        <p:sp>
          <p:nvSpPr>
            <p:cNvPr id="3" name="Rectangle 2">
              <a:extLst>
                <a:ext uri="{FF2B5EF4-FFF2-40B4-BE49-F238E27FC236}">
                  <a16:creationId xmlns:a16="http://schemas.microsoft.com/office/drawing/2014/main" id="{E325226B-168F-4F73-A6E3-34A8BAF0FB4F}"/>
                </a:ext>
              </a:extLst>
            </p:cNvPr>
            <p:cNvSpPr/>
            <p:nvPr/>
          </p:nvSpPr>
          <p:spPr>
            <a:xfrm>
              <a:off x="387765" y="5570107"/>
              <a:ext cx="4042345" cy="106589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387765" y="5227923"/>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grpSp>
      <p:sp>
        <p:nvSpPr>
          <p:cNvPr id="14" name="Rectangle: Rounded Corners 13">
            <a:extLst>
              <a:ext uri="{FF2B5EF4-FFF2-40B4-BE49-F238E27FC236}">
                <a16:creationId xmlns:a16="http://schemas.microsoft.com/office/drawing/2014/main" id="{B3FFF297-CB64-4199-BB53-E28AF3645206}"/>
              </a:ext>
            </a:extLst>
          </p:cNvPr>
          <p:cNvSpPr/>
          <p:nvPr/>
        </p:nvSpPr>
        <p:spPr>
          <a:xfrm>
            <a:off x="7566765" y="3859721"/>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7776316"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9184285"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7753315" y="3968679"/>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7783247" y="5766781"/>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8127875" y="5402354"/>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9542775" y="5387971"/>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Arrow: Down 1">
            <a:extLst>
              <a:ext uri="{FF2B5EF4-FFF2-40B4-BE49-F238E27FC236}">
                <a16:creationId xmlns:a16="http://schemas.microsoft.com/office/drawing/2014/main" id="{7011027B-398A-DE77-9C32-C9047CE3518C}"/>
              </a:ext>
            </a:extLst>
          </p:cNvPr>
          <p:cNvSpPr/>
          <p:nvPr/>
        </p:nvSpPr>
        <p:spPr>
          <a:xfrm rot="2687698">
            <a:off x="9464372" y="2393155"/>
            <a:ext cx="335839" cy="569494"/>
          </a:xfrm>
          <a:prstGeom prst="down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BBBA6B12-762C-89F1-8273-C2A3A0C94A90}"/>
              </a:ext>
            </a:extLst>
          </p:cNvPr>
          <p:cNvSpPr txBox="1"/>
          <p:nvPr/>
        </p:nvSpPr>
        <p:spPr>
          <a:xfrm>
            <a:off x="9892140" y="2165831"/>
            <a:ext cx="1671060" cy="646331"/>
          </a:xfrm>
          <a:prstGeom prst="rect">
            <a:avLst/>
          </a:prstGeom>
          <a:noFill/>
        </p:spPr>
        <p:txBody>
          <a:bodyPr wrap="square">
            <a:spAutoFit/>
          </a:bodyPr>
          <a:lstStyle/>
          <a:p>
            <a:r>
              <a:rPr lang="en-GB" sz="1800" b="0" i="1" dirty="0">
                <a:solidFill>
                  <a:schemeClr val="accent1">
                    <a:lumMod val="60000"/>
                    <a:lumOff val="40000"/>
                  </a:schemeClr>
                </a:solidFill>
                <a:latin typeface="+mj-lt"/>
              </a:rPr>
              <a:t>The important part!</a:t>
            </a:r>
            <a:endParaRPr lang="en-GB" i="1" dirty="0">
              <a:solidFill>
                <a:schemeClr val="accent1">
                  <a:lumMod val="60000"/>
                  <a:lumOff val="40000"/>
                </a:schemeClr>
              </a:solidFill>
            </a:endParaRPr>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fade">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fade">
                                      <p:cBhvr>
                                        <p:cTn id="17" dur="500"/>
                                        <p:tgtEl>
                                          <p:spTgt spid="8">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10" end="10"/>
                                            </p:txEl>
                                          </p:spTgt>
                                        </p:tgtEl>
                                        <p:attrNameLst>
                                          <p:attrName>style.visibility</p:attrName>
                                        </p:attrNameLst>
                                      </p:cBhvr>
                                      <p:to>
                                        <p:strVal val="visible"/>
                                      </p:to>
                                    </p:set>
                                    <p:animEffect transition="in" filter="fade">
                                      <p:cBhvr>
                                        <p:cTn id="20" dur="500"/>
                                        <p:tgtEl>
                                          <p:spTgt spid="8">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animEffect transition="in" filter="fade">
                                      <p:cBhvr>
                                        <p:cTn id="23" dur="500"/>
                                        <p:tgtEl>
                                          <p:spTgt spid="8">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B113C-7DE4-6186-1C41-BC251D65A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3D854-C37F-394D-F3FB-3AD9D328A1F6}"/>
              </a:ext>
            </a:extLst>
          </p:cNvPr>
          <p:cNvSpPr>
            <a:spLocks noGrp="1"/>
          </p:cNvSpPr>
          <p:nvPr>
            <p:ph type="title"/>
          </p:nvPr>
        </p:nvSpPr>
        <p:spPr>
          <a:xfrm>
            <a:off x="457200" y="457200"/>
            <a:ext cx="4721629" cy="712379"/>
          </a:xfrm>
        </p:spPr>
        <p:txBody>
          <a:bodyPr/>
          <a:lstStyle/>
          <a:p>
            <a:r>
              <a:rPr lang="en-GB" dirty="0"/>
              <a:t>Why Kubernetes?</a:t>
            </a:r>
          </a:p>
        </p:txBody>
      </p:sp>
      <p:graphicFrame>
        <p:nvGraphicFramePr>
          <p:cNvPr id="13" name="Diagram 12">
            <a:extLst>
              <a:ext uri="{FF2B5EF4-FFF2-40B4-BE49-F238E27FC236}">
                <a16:creationId xmlns:a16="http://schemas.microsoft.com/office/drawing/2014/main" id="{968EDB18-B439-CE7E-617E-07534106844D}"/>
              </a:ext>
            </a:extLst>
          </p:cNvPr>
          <p:cNvGraphicFramePr/>
          <p:nvPr>
            <p:extLst>
              <p:ext uri="{D42A27DB-BD31-4B8C-83A1-F6EECF244321}">
                <p14:modId xmlns:p14="http://schemas.microsoft.com/office/powerpoint/2010/main" val="3761817387"/>
              </p:ext>
            </p:extLst>
          </p:nvPr>
        </p:nvGraphicFramePr>
        <p:xfrm>
          <a:off x="5888182" y="1510143"/>
          <a:ext cx="5719156" cy="5220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217C53CF-1059-C672-D066-57092854C563}"/>
              </a:ext>
            </a:extLst>
          </p:cNvPr>
          <p:cNvGraphicFramePr/>
          <p:nvPr>
            <p:extLst>
              <p:ext uri="{D42A27DB-BD31-4B8C-83A1-F6EECF244321}">
                <p14:modId xmlns:p14="http://schemas.microsoft.com/office/powerpoint/2010/main" val="3050462752"/>
              </p:ext>
            </p:extLst>
          </p:nvPr>
        </p:nvGraphicFramePr>
        <p:xfrm>
          <a:off x="684415" y="1510143"/>
          <a:ext cx="5719156" cy="52203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2616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BDC3D5D0-0F6B-47DA-B3FC-E62B54576CBF}"/>
                                            </p:graphicEl>
                                          </p:spTgt>
                                        </p:tgtEl>
                                        <p:attrNameLst>
                                          <p:attrName>style.visibility</p:attrName>
                                        </p:attrNameLst>
                                      </p:cBhvr>
                                      <p:to>
                                        <p:strVal val="visible"/>
                                      </p:to>
                                    </p:set>
                                    <p:animEffect transition="in" filter="fade">
                                      <p:cBhvr>
                                        <p:cTn id="7" dur="500"/>
                                        <p:tgtEl>
                                          <p:spTgt spid="14">
                                            <p:graphicEl>
                                              <a:dgm id="{BDC3D5D0-0F6B-47DA-B3FC-E62B54576C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graphicEl>
                                              <a:dgm id="{451D52A3-2E38-40D5-9FF6-33075B51C3B7}"/>
                                            </p:graphicEl>
                                          </p:spTgt>
                                        </p:tgtEl>
                                        <p:attrNameLst>
                                          <p:attrName>style.visibility</p:attrName>
                                        </p:attrNameLst>
                                      </p:cBhvr>
                                      <p:to>
                                        <p:strVal val="visible"/>
                                      </p:to>
                                    </p:set>
                                    <p:animEffect transition="in" filter="fade">
                                      <p:cBhvr>
                                        <p:cTn id="10" dur="500"/>
                                        <p:tgtEl>
                                          <p:spTgt spid="14">
                                            <p:graphicEl>
                                              <a:dgm id="{451D52A3-2E38-40D5-9FF6-33075B51C3B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dgm id="{2B5ED39F-F1ED-4E71-9F36-72582ED51B09}"/>
                                            </p:graphicEl>
                                          </p:spTgt>
                                        </p:tgtEl>
                                        <p:attrNameLst>
                                          <p:attrName>style.visibility</p:attrName>
                                        </p:attrNameLst>
                                      </p:cBhvr>
                                      <p:to>
                                        <p:strVal val="visible"/>
                                      </p:to>
                                    </p:set>
                                    <p:animEffect transition="in" filter="fade">
                                      <p:cBhvr>
                                        <p:cTn id="15" dur="500"/>
                                        <p:tgtEl>
                                          <p:spTgt spid="14">
                                            <p:graphicEl>
                                              <a:dgm id="{2B5ED39F-F1ED-4E71-9F36-72582ED51B0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graphicEl>
                                              <a:dgm id="{5B444EB9-E9EC-495C-8EB7-1D1FA8990E83}"/>
                                            </p:graphicEl>
                                          </p:spTgt>
                                        </p:tgtEl>
                                        <p:attrNameLst>
                                          <p:attrName>style.visibility</p:attrName>
                                        </p:attrNameLst>
                                      </p:cBhvr>
                                      <p:to>
                                        <p:strVal val="visible"/>
                                      </p:to>
                                    </p:set>
                                    <p:animEffect transition="in" filter="fade">
                                      <p:cBhvr>
                                        <p:cTn id="18" dur="500"/>
                                        <p:tgtEl>
                                          <p:spTgt spid="14">
                                            <p:graphicEl>
                                              <a:dgm id="{5B444EB9-E9EC-495C-8EB7-1D1FA8990E8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graphicEl>
                                              <a:dgm id="{CA2332B1-26F9-406B-A545-F80677EA61B3}"/>
                                            </p:graphicEl>
                                          </p:spTgt>
                                        </p:tgtEl>
                                        <p:attrNameLst>
                                          <p:attrName>style.visibility</p:attrName>
                                        </p:attrNameLst>
                                      </p:cBhvr>
                                      <p:to>
                                        <p:strVal val="visible"/>
                                      </p:to>
                                    </p:set>
                                    <p:animEffect transition="in" filter="fade">
                                      <p:cBhvr>
                                        <p:cTn id="23" dur="500"/>
                                        <p:tgtEl>
                                          <p:spTgt spid="14">
                                            <p:graphicEl>
                                              <a:dgm id="{CA2332B1-26F9-406B-A545-F80677EA61B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graphicEl>
                                              <a:dgm id="{B3C1394F-25E7-45DF-8010-A8D43F7C08DC}"/>
                                            </p:graphicEl>
                                          </p:spTgt>
                                        </p:tgtEl>
                                        <p:attrNameLst>
                                          <p:attrName>style.visibility</p:attrName>
                                        </p:attrNameLst>
                                      </p:cBhvr>
                                      <p:to>
                                        <p:strVal val="visible"/>
                                      </p:to>
                                    </p:set>
                                    <p:animEffect transition="in" filter="fade">
                                      <p:cBhvr>
                                        <p:cTn id="26" dur="500"/>
                                        <p:tgtEl>
                                          <p:spTgt spid="14">
                                            <p:graphicEl>
                                              <a:dgm id="{B3C1394F-25E7-45DF-8010-A8D43F7C08D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graphicEl>
                                              <a:dgm id="{D510B95C-D41E-4778-B5C8-178D47787AF4}"/>
                                            </p:graphicEl>
                                          </p:spTgt>
                                        </p:tgtEl>
                                        <p:attrNameLst>
                                          <p:attrName>style.visibility</p:attrName>
                                        </p:attrNameLst>
                                      </p:cBhvr>
                                      <p:to>
                                        <p:strVal val="visible"/>
                                      </p:to>
                                    </p:set>
                                    <p:animEffect transition="in" filter="fade">
                                      <p:cBhvr>
                                        <p:cTn id="31" dur="500"/>
                                        <p:tgtEl>
                                          <p:spTgt spid="14">
                                            <p:graphicEl>
                                              <a:dgm id="{D510B95C-D41E-4778-B5C8-178D47787AF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graphicEl>
                                              <a:dgm id="{C8134755-4C58-41C7-9D99-E8035FDB3FFE}"/>
                                            </p:graphicEl>
                                          </p:spTgt>
                                        </p:tgtEl>
                                        <p:attrNameLst>
                                          <p:attrName>style.visibility</p:attrName>
                                        </p:attrNameLst>
                                      </p:cBhvr>
                                      <p:to>
                                        <p:strVal val="visible"/>
                                      </p:to>
                                    </p:set>
                                    <p:animEffect transition="in" filter="fade">
                                      <p:cBhvr>
                                        <p:cTn id="34" dur="500"/>
                                        <p:tgtEl>
                                          <p:spTgt spid="14">
                                            <p:graphicEl>
                                              <a:dgm id="{C8134755-4C58-41C7-9D99-E8035FDB3FF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graphicEl>
                                              <a:dgm id="{BDC3D5D0-0F6B-47DA-B3FC-E62B54576CBF}"/>
                                            </p:graphicEl>
                                          </p:spTgt>
                                        </p:tgtEl>
                                        <p:attrNameLst>
                                          <p:attrName>style.visibility</p:attrName>
                                        </p:attrNameLst>
                                      </p:cBhvr>
                                      <p:to>
                                        <p:strVal val="visible"/>
                                      </p:to>
                                    </p:set>
                                    <p:animEffect transition="in" filter="fade">
                                      <p:cBhvr>
                                        <p:cTn id="39" dur="500"/>
                                        <p:tgtEl>
                                          <p:spTgt spid="13">
                                            <p:graphicEl>
                                              <a:dgm id="{BDC3D5D0-0F6B-47DA-B3FC-E62B54576C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51D52A3-2E38-40D5-9FF6-33075B51C3B7}"/>
                                            </p:graphicEl>
                                          </p:spTgt>
                                        </p:tgtEl>
                                        <p:attrNameLst>
                                          <p:attrName>style.visibility</p:attrName>
                                        </p:attrNameLst>
                                      </p:cBhvr>
                                      <p:to>
                                        <p:strVal val="visible"/>
                                      </p:to>
                                    </p:set>
                                    <p:animEffect transition="in" filter="fade">
                                      <p:cBhvr>
                                        <p:cTn id="42" dur="500"/>
                                        <p:tgtEl>
                                          <p:spTgt spid="13">
                                            <p:graphicEl>
                                              <a:dgm id="{451D52A3-2E38-40D5-9FF6-33075B51C3B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graphicEl>
                                              <a:dgm id="{AF550B66-EE47-462D-BAA9-BC3482583B11}"/>
                                            </p:graphicEl>
                                          </p:spTgt>
                                        </p:tgtEl>
                                        <p:attrNameLst>
                                          <p:attrName>style.visibility</p:attrName>
                                        </p:attrNameLst>
                                      </p:cBhvr>
                                      <p:to>
                                        <p:strVal val="visible"/>
                                      </p:to>
                                    </p:set>
                                    <p:animEffect transition="in" filter="fade">
                                      <p:cBhvr>
                                        <p:cTn id="47" dur="500"/>
                                        <p:tgtEl>
                                          <p:spTgt spid="13">
                                            <p:graphicEl>
                                              <a:dgm id="{AF550B66-EE47-462D-BAA9-BC3482583B1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graphicEl>
                                              <a:dgm id="{6BFCE384-152F-4469-A7E3-1B0F9AD60DE8}"/>
                                            </p:graphicEl>
                                          </p:spTgt>
                                        </p:tgtEl>
                                        <p:attrNameLst>
                                          <p:attrName>style.visibility</p:attrName>
                                        </p:attrNameLst>
                                      </p:cBhvr>
                                      <p:to>
                                        <p:strVal val="visible"/>
                                      </p:to>
                                    </p:set>
                                    <p:animEffect transition="in" filter="fade">
                                      <p:cBhvr>
                                        <p:cTn id="50" dur="500"/>
                                        <p:tgtEl>
                                          <p:spTgt spid="13">
                                            <p:graphicEl>
                                              <a:dgm id="{6BFCE384-152F-4469-A7E3-1B0F9AD60DE8}"/>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graphicEl>
                                              <a:dgm id="{5EF4626E-46A2-478E-A0EC-665C08F509EA}"/>
                                            </p:graphicEl>
                                          </p:spTgt>
                                        </p:tgtEl>
                                        <p:attrNameLst>
                                          <p:attrName>style.visibility</p:attrName>
                                        </p:attrNameLst>
                                      </p:cBhvr>
                                      <p:to>
                                        <p:strVal val="visible"/>
                                      </p:to>
                                    </p:set>
                                    <p:animEffect transition="in" filter="fade">
                                      <p:cBhvr>
                                        <p:cTn id="55" dur="500"/>
                                        <p:tgtEl>
                                          <p:spTgt spid="13">
                                            <p:graphicEl>
                                              <a:dgm id="{5EF4626E-46A2-478E-A0EC-665C08F509EA}"/>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096AF1F2-B8E9-409A-840C-557A939849A2}"/>
                                            </p:graphicEl>
                                          </p:spTgt>
                                        </p:tgtEl>
                                        <p:attrNameLst>
                                          <p:attrName>style.visibility</p:attrName>
                                        </p:attrNameLst>
                                      </p:cBhvr>
                                      <p:to>
                                        <p:strVal val="visible"/>
                                      </p:to>
                                    </p:set>
                                    <p:animEffect transition="in" filter="fade">
                                      <p:cBhvr>
                                        <p:cTn id="58" dur="500"/>
                                        <p:tgtEl>
                                          <p:spTgt spid="13">
                                            <p:graphicEl>
                                              <a:dgm id="{096AF1F2-B8E9-409A-840C-557A939849A2}"/>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graphicEl>
                                              <a:dgm id="{292C78A8-6229-4F0F-BE32-A38B132102B3}"/>
                                            </p:graphicEl>
                                          </p:spTgt>
                                        </p:tgtEl>
                                        <p:attrNameLst>
                                          <p:attrName>style.visibility</p:attrName>
                                        </p:attrNameLst>
                                      </p:cBhvr>
                                      <p:to>
                                        <p:strVal val="visible"/>
                                      </p:to>
                                    </p:set>
                                    <p:animEffect transition="in" filter="fade">
                                      <p:cBhvr>
                                        <p:cTn id="63" dur="500"/>
                                        <p:tgtEl>
                                          <p:spTgt spid="13">
                                            <p:graphicEl>
                                              <a:dgm id="{292C78A8-6229-4F0F-BE32-A38B132102B3}"/>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
                                            <p:graphicEl>
                                              <a:dgm id="{850D06CA-7D66-4095-82D3-AC1103BA659C}"/>
                                            </p:graphicEl>
                                          </p:spTgt>
                                        </p:tgtEl>
                                        <p:attrNameLst>
                                          <p:attrName>style.visibility</p:attrName>
                                        </p:attrNameLst>
                                      </p:cBhvr>
                                      <p:to>
                                        <p:strVal val="visible"/>
                                      </p:to>
                                    </p:set>
                                    <p:animEffect transition="in" filter="fade">
                                      <p:cBhvr>
                                        <p:cTn id="66" dur="500"/>
                                        <p:tgtEl>
                                          <p:spTgt spid="13">
                                            <p:graphicEl>
                                              <a:dgm id="{850D06CA-7D66-4095-82D3-AC1103BA65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Graphic spid="14"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71A3-F7F6-FFB4-7603-BD7FB028C88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7FAA9263-6394-F5F0-AE95-1F7C4091E99D}"/>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Namespace</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production</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b="1" dirty="0">
                <a:solidFill>
                  <a:srgbClr val="FFFF00"/>
                </a:solidFill>
              </a:rPr>
              <a:t>      pod-security.kubernetes.io/enforce: restricted</a:t>
            </a:r>
          </a:p>
          <a:p>
            <a:pPr>
              <a:lnSpc>
                <a:spcPct val="100000"/>
              </a:lnSpc>
              <a:spcAft>
                <a:spcPts val="100"/>
              </a:spcAft>
            </a:pPr>
            <a:r>
              <a:rPr lang="en-GB" sz="1600" b="1" dirty="0">
                <a:solidFill>
                  <a:srgbClr val="FFFF00"/>
                </a:solidFill>
              </a:rPr>
              <a:t>      pod-security.kubernetes.io/warn: restricted</a:t>
            </a:r>
          </a:p>
          <a:p>
            <a:pPr>
              <a:lnSpc>
                <a:spcPct val="100000"/>
              </a:lnSpc>
              <a:spcAft>
                <a:spcPts val="100"/>
              </a:spcAft>
            </a:pPr>
            <a:r>
              <a:rPr lang="en-GB" sz="1600" b="1" dirty="0">
                <a:solidFill>
                  <a:srgbClr val="FFFF00"/>
                </a:solidFill>
              </a:rPr>
              <a:t>      pod-security.kubernetes.io/audit: restricted</a:t>
            </a:r>
          </a:p>
        </p:txBody>
      </p:sp>
      <p:sp>
        <p:nvSpPr>
          <p:cNvPr id="6" name="Title 5">
            <a:extLst>
              <a:ext uri="{FF2B5EF4-FFF2-40B4-BE49-F238E27FC236}">
                <a16:creationId xmlns:a16="http://schemas.microsoft.com/office/drawing/2014/main" id="{FC19B768-138D-DC5E-EF7E-DFF5A14D552E}"/>
              </a:ext>
            </a:extLst>
          </p:cNvPr>
          <p:cNvSpPr>
            <a:spLocks noGrp="1"/>
          </p:cNvSpPr>
          <p:nvPr>
            <p:ph type="title"/>
          </p:nvPr>
        </p:nvSpPr>
        <p:spPr>
          <a:xfrm>
            <a:off x="457200" y="355012"/>
            <a:ext cx="6857999" cy="723900"/>
          </a:xfrm>
        </p:spPr>
        <p:txBody>
          <a:bodyPr>
            <a:normAutofit/>
          </a:bodyPr>
          <a:lstStyle/>
          <a:p>
            <a:r>
              <a:rPr lang="en-GB" dirty="0"/>
              <a:t>Pod Security</a:t>
            </a:r>
          </a:p>
        </p:txBody>
      </p:sp>
      <p:sp>
        <p:nvSpPr>
          <p:cNvPr id="7" name="Content Placeholder 6">
            <a:extLst>
              <a:ext uri="{FF2B5EF4-FFF2-40B4-BE49-F238E27FC236}">
                <a16:creationId xmlns:a16="http://schemas.microsoft.com/office/drawing/2014/main" id="{EB3144E5-1296-3DB8-AD7C-012ABE303207}"/>
              </a:ext>
            </a:extLst>
          </p:cNvPr>
          <p:cNvSpPr>
            <a:spLocks noGrp="1"/>
          </p:cNvSpPr>
          <p:nvPr>
            <p:ph idx="1"/>
          </p:nvPr>
        </p:nvSpPr>
        <p:spPr>
          <a:xfrm>
            <a:off x="457200" y="1161248"/>
            <a:ext cx="4229101" cy="4238752"/>
          </a:xfrm>
        </p:spPr>
        <p:txBody>
          <a:bodyPr/>
          <a:lstStyle/>
          <a:p>
            <a:pPr>
              <a:buClr>
                <a:srgbClr val="414241"/>
              </a:buClr>
            </a:pPr>
            <a:r>
              <a:rPr lang="en-GB" sz="1600" b="0" dirty="0">
                <a:solidFill>
                  <a:srgbClr val="FFFFFF"/>
                </a:solidFill>
                <a:latin typeface="Segoe UI" panose="020B0502040204020203" pitchFamily="34" charset="0"/>
                <a:cs typeface="Segoe UI" panose="020B0502040204020203" pitchFamily="34" charset="0"/>
              </a:rPr>
              <a:t>By default, your pods can do a lot of things you might not want!</a:t>
            </a:r>
          </a:p>
          <a:p>
            <a:pPr>
              <a:buClr>
                <a:srgbClr val="414241"/>
              </a:buClr>
            </a:pPr>
            <a:r>
              <a:rPr lang="en-GB" sz="1600" b="0" dirty="0">
                <a:solidFill>
                  <a:srgbClr val="FFFFFF"/>
                </a:solidFill>
                <a:latin typeface="Segoe UI" panose="020B0502040204020203" pitchFamily="34" charset="0"/>
                <a:cs typeface="Segoe UI" panose="020B0502040204020203" pitchFamily="34" charset="0"/>
              </a:rPr>
              <a:t>Use </a:t>
            </a:r>
            <a:r>
              <a:rPr lang="en-GB" sz="1600" dirty="0">
                <a:solidFill>
                  <a:srgbClr val="4DB0FF"/>
                </a:solidFill>
                <a:latin typeface="Segoe UI" panose="020B0502040204020203" pitchFamily="34" charset="0"/>
                <a:cs typeface="Segoe UI" panose="020B0502040204020203" pitchFamily="34" charset="0"/>
              </a:rPr>
              <a:t>Pod Security Standards </a:t>
            </a:r>
            <a:r>
              <a:rPr lang="en-GB" sz="1600" b="0" dirty="0">
                <a:solidFill>
                  <a:srgbClr val="FFFFFF"/>
                </a:solidFill>
                <a:latin typeface="Segoe UI" panose="020B0502040204020203" pitchFamily="34" charset="0"/>
                <a:cs typeface="Segoe UI" panose="020B0502040204020203" pitchFamily="34" charset="0"/>
              </a:rPr>
              <a:t>&amp; </a:t>
            </a:r>
            <a:r>
              <a:rPr lang="en-GB" sz="1600" dirty="0">
                <a:solidFill>
                  <a:srgbClr val="4DB0FF"/>
                </a:solidFill>
                <a:latin typeface="Segoe UI" panose="020B0502040204020203" pitchFamily="34" charset="0"/>
                <a:cs typeface="Segoe UI" panose="020B0502040204020203" pitchFamily="34" charset="0"/>
              </a:rPr>
              <a:t>Pod Security Admission Controller </a:t>
            </a:r>
            <a:r>
              <a:rPr lang="en-GB" sz="1600" b="0" dirty="0">
                <a:solidFill>
                  <a:srgbClr val="FFFFFF"/>
                </a:solidFill>
                <a:latin typeface="Segoe UI" panose="020B0502040204020203" pitchFamily="34" charset="0"/>
                <a:cs typeface="Segoe UI" panose="020B0502040204020203" pitchFamily="34" charset="0"/>
              </a:rPr>
              <a:t>to enforce security practices</a:t>
            </a:r>
          </a:p>
          <a:p>
            <a:pPr lvl="0">
              <a:buClr>
                <a:srgbClr val="414241"/>
              </a:buClr>
            </a:pPr>
            <a:r>
              <a:rPr lang="en-GB" sz="1600" b="0" i="1" dirty="0">
                <a:solidFill>
                  <a:srgbClr val="FFFFFF"/>
                </a:solidFill>
                <a:latin typeface="Segoe UI" panose="020B0502040204020203" pitchFamily="34" charset="0"/>
                <a:cs typeface="Segoe UI" panose="020B0502040204020203" pitchFamily="34" charset="0"/>
              </a:rPr>
              <a:t>Three built-in security levels: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Privileged</a:t>
            </a:r>
            <a:r>
              <a:rPr lang="en-GB" sz="1600" b="0" dirty="0">
                <a:solidFill>
                  <a:srgbClr val="FFFFFF"/>
                </a:solidFill>
                <a:latin typeface="Segoe UI" panose="020B0502040204020203" pitchFamily="34" charset="0"/>
                <a:cs typeface="Segoe UI" panose="020B0502040204020203" pitchFamily="34" charset="0"/>
              </a:rPr>
              <a:t> - unrestricted (default)</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Baseline</a:t>
            </a:r>
            <a:r>
              <a:rPr lang="en-GB" sz="1600" b="0" dirty="0">
                <a:solidFill>
                  <a:srgbClr val="FFFFFF"/>
                </a:solidFill>
                <a:latin typeface="Segoe UI" panose="020B0502040204020203" pitchFamily="34" charset="0"/>
                <a:cs typeface="Segoe UI" panose="020B0502040204020203" pitchFamily="34" charset="0"/>
              </a:rPr>
              <a:t> - prevents known privilege escalations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Restricted</a:t>
            </a:r>
            <a:r>
              <a:rPr lang="en-GB" sz="1600" b="0" dirty="0">
                <a:solidFill>
                  <a:srgbClr val="FFFFFF"/>
                </a:solidFill>
                <a:latin typeface="Segoe UI" panose="020B0502040204020203" pitchFamily="34" charset="0"/>
                <a:cs typeface="Segoe UI" panose="020B0502040204020203" pitchFamily="34" charset="0"/>
              </a:rPr>
              <a:t> - hardened best practice (non-root)</a:t>
            </a:r>
          </a:p>
          <a:p>
            <a:pPr lvl="0">
              <a:buClr>
                <a:srgbClr val="414241"/>
              </a:buClr>
            </a:pPr>
            <a:r>
              <a:rPr lang="en-GB" sz="1600" b="0" dirty="0">
                <a:solidFill>
                  <a:srgbClr val="FFFFFF"/>
                </a:solidFill>
                <a:latin typeface="Segoe UI" panose="020B0502040204020203" pitchFamily="34" charset="0"/>
                <a:cs typeface="Segoe UI" panose="020B0502040204020203" pitchFamily="34" charset="0"/>
              </a:rPr>
              <a:t>Any pod that violates the </a:t>
            </a:r>
            <a:r>
              <a:rPr lang="en-GB" sz="1600" b="0" dirty="0">
                <a:solidFill>
                  <a:srgbClr val="4DB0FF"/>
                </a:solidFill>
              </a:rPr>
              <a:t>profile</a:t>
            </a:r>
            <a:r>
              <a:rPr lang="en-GB" sz="1600" b="0" dirty="0">
                <a:solidFill>
                  <a:srgbClr val="FFFFFF"/>
                </a:solidFill>
                <a:latin typeface="Segoe UI" panose="020B0502040204020203" pitchFamily="34" charset="0"/>
                <a:cs typeface="Segoe UI" panose="020B0502040204020203" pitchFamily="34" charset="0"/>
              </a:rPr>
              <a:t> can be rejected at admission, and/or you'll also get warnings and audit log entries</a:t>
            </a:r>
          </a:p>
        </p:txBody>
      </p:sp>
      <p:sp>
        <p:nvSpPr>
          <p:cNvPr id="3" name="Rectangle 2">
            <a:extLst>
              <a:ext uri="{FF2B5EF4-FFF2-40B4-BE49-F238E27FC236}">
                <a16:creationId xmlns:a16="http://schemas.microsoft.com/office/drawing/2014/main" id="{DBBFAAC2-FEE7-2E89-6760-18FF3E667200}"/>
              </a:ext>
            </a:extLst>
          </p:cNvPr>
          <p:cNvSpPr/>
          <p:nvPr/>
        </p:nvSpPr>
        <p:spPr>
          <a:xfrm>
            <a:off x="417059" y="6092632"/>
            <a:ext cx="4042345" cy="616335"/>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Security!</a:t>
            </a:r>
          </a:p>
        </p:txBody>
      </p:sp>
      <p:sp>
        <p:nvSpPr>
          <p:cNvPr id="18" name="Rectangle 17">
            <a:extLst>
              <a:ext uri="{FF2B5EF4-FFF2-40B4-BE49-F238E27FC236}">
                <a16:creationId xmlns:a16="http://schemas.microsoft.com/office/drawing/2014/main" id="{3C7AC047-AEC2-DC21-EB4E-1DE3FC62623D}"/>
              </a:ext>
            </a:extLst>
          </p:cNvPr>
          <p:cNvSpPr/>
          <p:nvPr/>
        </p:nvSpPr>
        <p:spPr>
          <a:xfrm>
            <a:off x="417059" y="575044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5F16B5F9-F50C-B7C3-8A9E-29D523DD78DD}"/>
              </a:ext>
            </a:extLst>
          </p:cNvPr>
          <p:cNvSpPr txBox="1"/>
          <p:nvPr/>
        </p:nvSpPr>
        <p:spPr>
          <a:xfrm>
            <a:off x="7588801" y="1245204"/>
            <a:ext cx="3992099" cy="430887"/>
          </a:xfrm>
          <a:prstGeom prst="rect">
            <a:avLst/>
          </a:prstGeom>
        </p:spPr>
        <p:txBody>
          <a:bodyPr wrap="square" lIns="0" tIns="0" rIns="0" bIns="0" rtlCol="0" anchor="t" anchorCtr="0">
            <a:spAutoFit/>
          </a:bodyPr>
          <a:lstStyle/>
          <a:p>
            <a:pPr algn="r"/>
            <a:r>
              <a:rPr lang="en-GB" sz="2800" i="1" dirty="0">
                <a:solidFill>
                  <a:schemeClr val="tx1">
                    <a:lumMod val="65000"/>
                  </a:schemeClr>
                </a:solidFill>
              </a:rPr>
              <a:t>Apply ‘restricted’ policy</a:t>
            </a:r>
          </a:p>
        </p:txBody>
      </p:sp>
      <p:grpSp>
        <p:nvGrpSpPr>
          <p:cNvPr id="10" name="Group 9">
            <a:extLst>
              <a:ext uri="{FF2B5EF4-FFF2-40B4-BE49-F238E27FC236}">
                <a16:creationId xmlns:a16="http://schemas.microsoft.com/office/drawing/2014/main" id="{C19109CA-2D37-7FB9-C0B9-D7271B6FBB6D}"/>
              </a:ext>
            </a:extLst>
          </p:cNvPr>
          <p:cNvGrpSpPr/>
          <p:nvPr/>
        </p:nvGrpSpPr>
        <p:grpSpPr>
          <a:xfrm>
            <a:off x="4686301" y="3952800"/>
            <a:ext cx="7048500" cy="2448000"/>
            <a:chOff x="4686301" y="4556029"/>
            <a:chExt cx="7048500" cy="1692872"/>
          </a:xfrm>
        </p:grpSpPr>
        <p:sp>
          <p:nvSpPr>
            <p:cNvPr id="9" name="Text Placeholder 7">
              <a:extLst>
                <a:ext uri="{FF2B5EF4-FFF2-40B4-BE49-F238E27FC236}">
                  <a16:creationId xmlns:a16="http://schemas.microsoft.com/office/drawing/2014/main" id="{D0668850-90D6-16D9-300B-074AFD55EDAB}"/>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Pod</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bad-pod</a:t>
              </a:r>
            </a:p>
            <a:p>
              <a:pPr>
                <a:lnSpc>
                  <a:spcPct val="100000"/>
                </a:lnSpc>
                <a:spcAft>
                  <a:spcPts val="100"/>
                </a:spcAft>
              </a:pPr>
              <a:r>
                <a:rPr lang="en-GB" sz="1600" dirty="0">
                  <a:solidFill>
                    <a:srgbClr val="92D050"/>
                  </a:solidFill>
                </a:rPr>
                <a:t>   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app</a:t>
              </a:r>
            </a:p>
            <a:p>
              <a:pPr>
                <a:lnSpc>
                  <a:spcPct val="100000"/>
                </a:lnSpc>
                <a:spcAft>
                  <a:spcPts val="100"/>
                </a:spcAft>
              </a:pPr>
              <a:r>
                <a:rPr lang="en-GB" sz="1600" dirty="0">
                  <a:solidFill>
                    <a:srgbClr val="92D050"/>
                  </a:solidFill>
                </a:rPr>
                <a:t>         image: nginx</a:t>
              </a:r>
            </a:p>
          </p:txBody>
        </p:sp>
        <p:sp>
          <p:nvSpPr>
            <p:cNvPr id="12" name="TextBox 11">
              <a:extLst>
                <a:ext uri="{FF2B5EF4-FFF2-40B4-BE49-F238E27FC236}">
                  <a16:creationId xmlns:a16="http://schemas.microsoft.com/office/drawing/2014/main" id="{4537A18B-DEC7-4446-F02F-A4B3FA009D6E}"/>
                </a:ext>
              </a:extLst>
            </p:cNvPr>
            <p:cNvSpPr txBox="1"/>
            <p:nvPr/>
          </p:nvSpPr>
          <p:spPr>
            <a:xfrm>
              <a:off x="9865431" y="4641073"/>
              <a:ext cx="1669431" cy="317685"/>
            </a:xfrm>
            <a:prstGeom prst="rect">
              <a:avLst/>
            </a:prstGeom>
          </p:spPr>
          <p:txBody>
            <a:bodyPr wrap="none" lIns="0" tIns="0" rIns="0" bIns="0" rtlCol="0" anchor="t" anchorCtr="0">
              <a:spAutoFit/>
            </a:bodyPr>
            <a:lstStyle/>
            <a:p>
              <a:r>
                <a:rPr lang="en-GB" sz="2800" i="1" dirty="0">
                  <a:solidFill>
                    <a:schemeClr val="tx1">
                      <a:lumMod val="65000"/>
                    </a:schemeClr>
                  </a:solidFill>
                </a:rPr>
                <a:t>REJECTED!</a:t>
              </a:r>
            </a:p>
          </p:txBody>
        </p:sp>
      </p:grpSp>
      <p:sp>
        <p:nvSpPr>
          <p:cNvPr id="13" name="Rectangle 12">
            <a:hlinkClick r:id="rId2"/>
            <a:extLst>
              <a:ext uri="{FF2B5EF4-FFF2-40B4-BE49-F238E27FC236}">
                <a16:creationId xmlns:a16="http://schemas.microsoft.com/office/drawing/2014/main" id="{74E54FC0-8D29-C7DA-2B4F-955CB1F3FBBB}"/>
              </a:ext>
            </a:extLst>
          </p:cNvPr>
          <p:cNvSpPr/>
          <p:nvPr/>
        </p:nvSpPr>
        <p:spPr>
          <a:xfrm>
            <a:off x="7659149" y="301881"/>
            <a:ext cx="4004851" cy="584775"/>
          </a:xfrm>
          <a:prstGeom prst="rect">
            <a:avLst/>
          </a:prstGeom>
        </p:spPr>
        <p:txBody>
          <a:bodyPr wrap="square">
            <a:spAutoFit/>
          </a:bodyPr>
          <a:lstStyle/>
          <a:p>
            <a:r>
              <a:rPr lang="en-GB" sz="1600" dirty="0"/>
              <a:t>kubernetes.io/docs/concepts/security/pod-security-standards/</a:t>
            </a:r>
          </a:p>
        </p:txBody>
      </p:sp>
      <p:pic>
        <p:nvPicPr>
          <p:cNvPr id="14" name="Graphic 13" descr="Open Book">
            <a:extLst>
              <a:ext uri="{FF2B5EF4-FFF2-40B4-BE49-F238E27FC236}">
                <a16:creationId xmlns:a16="http://schemas.microsoft.com/office/drawing/2014/main" id="{649040C8-A97D-14EB-D1A3-4F82155AE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6" name="TextBox 15">
            <a:extLst>
              <a:ext uri="{FF2B5EF4-FFF2-40B4-BE49-F238E27FC236}">
                <a16:creationId xmlns:a16="http://schemas.microsoft.com/office/drawing/2014/main" id="{D10CEFC4-0BC0-EFE4-DA79-8D2E93172F71}"/>
              </a:ext>
            </a:extLst>
          </p:cNvPr>
          <p:cNvSpPr txBox="1"/>
          <p:nvPr/>
        </p:nvSpPr>
        <p:spPr>
          <a:xfrm>
            <a:off x="7505701" y="4673230"/>
            <a:ext cx="4075199" cy="1077218"/>
          </a:xfrm>
          <a:prstGeom prst="rect">
            <a:avLst/>
          </a:prstGeom>
          <a:noFill/>
        </p:spPr>
        <p:txBody>
          <a:bodyPr wrap="square">
            <a:spAutoFit/>
          </a:bodyPr>
          <a:lstStyle/>
          <a:p>
            <a:r>
              <a:rPr lang="en-GB" sz="1600" dirty="0">
                <a:solidFill>
                  <a:srgbClr val="ED4437"/>
                </a:solidFill>
              </a:rPr>
              <a:t> - Doesn't set </a:t>
            </a:r>
            <a:r>
              <a:rPr lang="en-GB" sz="1600" dirty="0" err="1">
                <a:solidFill>
                  <a:srgbClr val="ED4437"/>
                </a:solidFill>
              </a:rPr>
              <a:t>runAsNonRoot</a:t>
            </a:r>
            <a:r>
              <a:rPr lang="en-GB" sz="1600" dirty="0">
                <a:solidFill>
                  <a:srgbClr val="ED4437"/>
                </a:solidFill>
              </a:rPr>
              <a:t>: true</a:t>
            </a:r>
          </a:p>
          <a:p>
            <a:r>
              <a:rPr lang="en-GB" sz="1600" dirty="0">
                <a:solidFill>
                  <a:srgbClr val="ED4437"/>
                </a:solidFill>
              </a:rPr>
              <a:t> - Doesn't set </a:t>
            </a:r>
            <a:r>
              <a:rPr lang="en-GB" sz="1600" dirty="0" err="1">
                <a:solidFill>
                  <a:srgbClr val="ED4437"/>
                </a:solidFill>
              </a:rPr>
              <a:t>allowPrivilegeEscalation</a:t>
            </a:r>
            <a:r>
              <a:rPr lang="en-GB" sz="1600" dirty="0">
                <a:solidFill>
                  <a:srgbClr val="ED4437"/>
                </a:solidFill>
              </a:rPr>
              <a:t>: false</a:t>
            </a:r>
          </a:p>
          <a:p>
            <a:r>
              <a:rPr lang="en-GB" sz="1600" dirty="0">
                <a:solidFill>
                  <a:srgbClr val="ED4437"/>
                </a:solidFill>
              </a:rPr>
              <a:t> - Doesn't drop all capabilities</a:t>
            </a:r>
          </a:p>
          <a:p>
            <a:r>
              <a:rPr lang="en-GB" sz="1600" dirty="0">
                <a:solidFill>
                  <a:srgbClr val="ED4437"/>
                </a:solidFill>
              </a:rPr>
              <a:t> - Doesn't set a </a:t>
            </a:r>
            <a:r>
              <a:rPr lang="en-GB" sz="1600" dirty="0" err="1">
                <a:solidFill>
                  <a:srgbClr val="ED4437"/>
                </a:solidFill>
              </a:rPr>
              <a:t>seccompProfile</a:t>
            </a:r>
            <a:endParaRPr lang="en-GB" sz="1600" dirty="0">
              <a:solidFill>
                <a:srgbClr val="ED4437"/>
              </a:solidFill>
            </a:endParaRPr>
          </a:p>
        </p:txBody>
      </p:sp>
    </p:spTree>
    <p:extLst>
      <p:ext uri="{BB962C8B-B14F-4D97-AF65-F5344CB8AC3E}">
        <p14:creationId xmlns:p14="http://schemas.microsoft.com/office/powerpoint/2010/main" val="113985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 count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a:t>
            </a:r>
            <a:endParaRPr lang="en-GB" b="0" dirty="0">
              <a:latin typeface="+mj-lt"/>
            </a:endParaRP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369562-FBD7-CAAF-5A9A-53F8D13E54F1}"/>
              </a:ext>
            </a:extLst>
          </p:cNvPr>
          <p:cNvSpPr>
            <a:spLocks noGrp="1"/>
          </p:cNvSpPr>
          <p:nvPr>
            <p:ph type="title"/>
          </p:nvPr>
        </p:nvSpPr>
        <p:spPr/>
        <p:txBody>
          <a:bodyPr/>
          <a:lstStyle/>
          <a:p>
            <a:r>
              <a:rPr lang="en-GB" dirty="0"/>
              <a:t>KEDA</a:t>
            </a:r>
          </a:p>
        </p:txBody>
      </p:sp>
      <p:sp>
        <p:nvSpPr>
          <p:cNvPr id="9" name="Subtitle 8">
            <a:extLst>
              <a:ext uri="{FF2B5EF4-FFF2-40B4-BE49-F238E27FC236}">
                <a16:creationId xmlns:a16="http://schemas.microsoft.com/office/drawing/2014/main" id="{422796CB-51D4-62C2-2144-887C8F9235F3}"/>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Event-driven autoscaling - scale on external metrics, queues, and events</a:t>
            </a:r>
          </a:p>
        </p:txBody>
      </p:sp>
      <p:sp>
        <p:nvSpPr>
          <p:cNvPr id="10" name="Content Placeholder 9">
            <a:extLst>
              <a:ext uri="{FF2B5EF4-FFF2-40B4-BE49-F238E27FC236}">
                <a16:creationId xmlns:a16="http://schemas.microsoft.com/office/drawing/2014/main" id="{7765A587-CFEB-455D-89D4-3C124857D3AD}"/>
              </a:ext>
            </a:extLst>
          </p:cNvPr>
          <p:cNvSpPr>
            <a:spLocks noGrp="1"/>
          </p:cNvSpPr>
          <p:nvPr>
            <p:ph idx="32"/>
          </p:nvPr>
        </p:nvSpPr>
        <p:spPr>
          <a:xfrm>
            <a:off x="457200" y="1866900"/>
            <a:ext cx="4937759" cy="4514047"/>
          </a:xfrm>
        </p:spPr>
        <p:txBody>
          <a:bodyPr/>
          <a:lstStyle/>
          <a:p>
            <a:r>
              <a:rPr lang="en-GB" sz="1900" b="0" dirty="0">
                <a:latin typeface="Segoe UI" panose="020B0502040204020203" pitchFamily="34" charset="0"/>
                <a:cs typeface="Segoe UI" panose="020B0502040204020203" pitchFamily="34" charset="0"/>
              </a:rPr>
              <a:t>KEDA is a Kubernetes add on that helps scale applications </a:t>
            </a:r>
            <a:r>
              <a:rPr lang="en-GB" sz="1900" dirty="0">
                <a:latin typeface="Segoe UI" panose="020B0502040204020203" pitchFamily="34" charset="0"/>
                <a:cs typeface="Segoe UI" panose="020B0502040204020203" pitchFamily="34" charset="0"/>
              </a:rPr>
              <a:t>based on real-world events</a:t>
            </a:r>
          </a:p>
          <a:p>
            <a:r>
              <a:rPr lang="en-GB" sz="1900" b="0" dirty="0">
                <a:latin typeface="Segoe UI" panose="020B0502040204020203" pitchFamily="34" charset="0"/>
                <a:cs typeface="Segoe UI" panose="020B0502040204020203" pitchFamily="34" charset="0"/>
              </a:rPr>
              <a:t>KEDA can </a:t>
            </a:r>
            <a:r>
              <a:rPr lang="en-GB" sz="1900" dirty="0">
                <a:latin typeface="Segoe UI" panose="020B0502040204020203" pitchFamily="34" charset="0"/>
                <a:cs typeface="Segoe UI" panose="020B0502040204020203" pitchFamily="34" charset="0"/>
              </a:rPr>
              <a:t>adjust the size &amp; number of your containers automatically</a:t>
            </a:r>
            <a:r>
              <a:rPr lang="en-GB" sz="1900" b="0" dirty="0">
                <a:latin typeface="Segoe UI" panose="020B0502040204020203" pitchFamily="34" charset="0"/>
                <a:cs typeface="Segoe UI" panose="020B0502040204020203" pitchFamily="34" charset="0"/>
              </a:rPr>
              <a:t>, depending on the workload like the number of messages in a queue or incoming requests.</a:t>
            </a:r>
          </a:p>
          <a:p>
            <a:r>
              <a:rPr lang="en-GB" sz="1900" b="0" dirty="0">
                <a:latin typeface="Segoe UI" panose="020B0502040204020203" pitchFamily="34" charset="0"/>
                <a:cs typeface="Segoe UI" panose="020B0502040204020203" pitchFamily="34" charset="0"/>
              </a:rPr>
              <a:t>Works alongside Kubernetes components like the Horizontal Pod </a:t>
            </a:r>
            <a:r>
              <a:rPr lang="en-GB" sz="1900" b="0" dirty="0" err="1">
                <a:latin typeface="Segoe UI" panose="020B0502040204020203" pitchFamily="34" charset="0"/>
                <a:cs typeface="Segoe UI" panose="020B0502040204020203" pitchFamily="34" charset="0"/>
              </a:rPr>
              <a:t>Autoscaler</a:t>
            </a:r>
            <a:endParaRPr lang="en-GB" sz="1900" b="0" dirty="0">
              <a:latin typeface="Segoe UI" panose="020B0502040204020203" pitchFamily="34" charset="0"/>
              <a:cs typeface="Segoe UI" panose="020B0502040204020203" pitchFamily="34" charset="0"/>
            </a:endParaRPr>
          </a:p>
          <a:p>
            <a:r>
              <a:rPr lang="en-GB" sz="1900" dirty="0">
                <a:latin typeface="Segoe UI" panose="020B0502040204020203" pitchFamily="34" charset="0"/>
                <a:cs typeface="Segoe UI" panose="020B0502040204020203" pitchFamily="34" charset="0"/>
              </a:rPr>
              <a:t>Over 80 different ‘scalers’ available</a:t>
            </a:r>
            <a:r>
              <a:rPr lang="en-GB" sz="1900" b="0" dirty="0">
                <a:latin typeface="Segoe UI" panose="020B0502040204020203" pitchFamily="34" charset="0"/>
                <a:cs typeface="Segoe UI" panose="020B0502040204020203" pitchFamily="34" charset="0"/>
              </a:rPr>
              <a:t>, each providing a different source of events to base scaling rules on</a:t>
            </a:r>
          </a:p>
        </p:txBody>
      </p:sp>
      <p:pic>
        <p:nvPicPr>
          <p:cNvPr id="11" name="Picture 10" descr="KEDA architecture">
            <a:extLst>
              <a:ext uri="{FF2B5EF4-FFF2-40B4-BE49-F238E27FC236}">
                <a16:creationId xmlns:a16="http://schemas.microsoft.com/office/drawing/2014/main" id="{B2E36DF8-4227-CFED-0F0B-10B4EB7A9AA3}"/>
              </a:ext>
            </a:extLst>
          </p:cNvPr>
          <p:cNvPicPr>
            <a:picLocks noChangeAspect="1"/>
          </p:cNvPicPr>
          <p:nvPr/>
        </p:nvPicPr>
        <p:blipFill>
          <a:blip r:embed="rId2"/>
          <a:stretch>
            <a:fillRect/>
          </a:stretch>
        </p:blipFill>
        <p:spPr>
          <a:xfrm>
            <a:off x="5844541" y="1737360"/>
            <a:ext cx="5666362" cy="4385309"/>
          </a:xfrm>
          <a:prstGeom prst="rect">
            <a:avLst/>
          </a:prstGeom>
        </p:spPr>
      </p:pic>
      <p:pic>
        <p:nvPicPr>
          <p:cNvPr id="12" name="Picture 11" descr="KEDA home hero logo">
            <a:hlinkClick r:id="rId3"/>
            <a:extLst>
              <a:ext uri="{FF2B5EF4-FFF2-40B4-BE49-F238E27FC236}">
                <a16:creationId xmlns:a16="http://schemas.microsoft.com/office/drawing/2014/main" id="{BF66B14F-E7EE-DB90-77F3-431AD354D26A}"/>
              </a:ext>
            </a:extLst>
          </p:cNvPr>
          <p:cNvPicPr>
            <a:picLocks noChangeAspect="1"/>
          </p:cNvPicPr>
          <p:nvPr/>
        </p:nvPicPr>
        <p:blipFill>
          <a:blip r:embed="rId4"/>
          <a:stretch>
            <a:fillRect/>
          </a:stretch>
        </p:blipFill>
        <p:spPr>
          <a:xfrm>
            <a:off x="10561023" y="139541"/>
            <a:ext cx="1397318" cy="1397318"/>
          </a:xfrm>
          <a:prstGeom prst="rect">
            <a:avLst/>
          </a:prstGeom>
        </p:spPr>
      </p:pic>
      <p:sp>
        <p:nvSpPr>
          <p:cNvPr id="14" name="TextBox 13">
            <a:hlinkClick r:id="rId3"/>
            <a:extLst>
              <a:ext uri="{FF2B5EF4-FFF2-40B4-BE49-F238E27FC236}">
                <a16:creationId xmlns:a16="http://schemas.microsoft.com/office/drawing/2014/main" id="{C3117C62-90A6-4529-AA3F-55806E9C7F79}"/>
              </a:ext>
            </a:extLst>
          </p:cNvPr>
          <p:cNvSpPr txBox="1"/>
          <p:nvPr/>
        </p:nvSpPr>
        <p:spPr>
          <a:xfrm>
            <a:off x="8419802" y="492621"/>
            <a:ext cx="2141221" cy="400110"/>
          </a:xfrm>
          <a:prstGeom prst="rect">
            <a:avLst/>
          </a:prstGeom>
          <a:noFill/>
        </p:spPr>
        <p:txBody>
          <a:bodyPr wrap="square">
            <a:spAutoFit/>
          </a:bodyPr>
          <a:lstStyle/>
          <a:p>
            <a:r>
              <a:rPr lang="en-GB" sz="2000" dirty="0"/>
              <a:t>https://keda.sh/</a:t>
            </a:r>
          </a:p>
        </p:txBody>
      </p:sp>
    </p:spTree>
    <p:extLst>
      <p:ext uri="{BB962C8B-B14F-4D97-AF65-F5344CB8AC3E}">
        <p14:creationId xmlns:p14="http://schemas.microsoft.com/office/powerpoint/2010/main" val="150111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schema &amp; state –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same as standard </a:t>
            </a:r>
            <a:br>
              <a:rPr lang="en-GB" sz="2500" b="0" dirty="0">
                <a:latin typeface="+mj-lt"/>
              </a:rPr>
            </a:br>
            <a:r>
              <a:rPr lang="en-GB" sz="2500" b="0" dirty="0">
                <a:latin typeface="+mj-lt"/>
              </a:rPr>
              <a:t>built-in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Nodes</a:t>
            </a:r>
            <a:br>
              <a:rPr lang="en-GB" sz="1961" dirty="0">
                <a:latin typeface="+mn-lt"/>
              </a:rPr>
            </a:br>
            <a:r>
              <a:rPr lang="en-GB" sz="1961" dirty="0">
                <a:latin typeface="+mn-lt"/>
              </a:rPr>
              <a:t>Worker machines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Pods</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Services</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Namespaces</a:t>
            </a:r>
            <a:br>
              <a:rPr lang="en-GB" sz="1961" dirty="0"/>
            </a:br>
            <a:r>
              <a:rPr lang="en-GB" sz="1961" dirty="0"/>
              <a:t>Logical separation for resources</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Deployments</a:t>
            </a:r>
            <a:br>
              <a:rPr lang="en-GB" sz="1961" dirty="0"/>
            </a:br>
            <a:r>
              <a:rPr lang="en-GB" sz="1961" dirty="0"/>
              <a:t>Manages a replicated application, via a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Config Maps / Secrets</a:t>
            </a:r>
            <a:br>
              <a:rPr lang="en-GB" sz="1961" dirty="0"/>
            </a:br>
            <a:r>
              <a:rPr lang="en-GB" sz="1961" dirty="0"/>
              <a:t>Configuration for your workloads and apps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pic>
        <p:nvPicPr>
          <p:cNvPr id="6" name="Graphic 5" descr="Presentation with org chart outline">
            <a:extLst>
              <a:ext uri="{FF2B5EF4-FFF2-40B4-BE49-F238E27FC236}">
                <a16:creationId xmlns:a16="http://schemas.microsoft.com/office/drawing/2014/main" id="{6117FB39-13B2-FF3A-502D-34652CB5D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7751" y="2189985"/>
            <a:ext cx="686219" cy="686219"/>
          </a:xfrm>
          <a:prstGeom prst="rect">
            <a:avLst/>
          </a:prstGeom>
        </p:spPr>
      </p:pic>
    </p:spTree>
    <p:extLst>
      <p:ext uri="{BB962C8B-B14F-4D97-AF65-F5344CB8AC3E}">
        <p14:creationId xmlns:p14="http://schemas.microsoft.com/office/powerpoint/2010/main" val="227931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 &amp; Observability </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423746" y="377919"/>
            <a:ext cx="10928196" cy="880781"/>
          </a:xfrm>
        </p:spPr>
        <p:txBody>
          <a:bodyPr>
            <a:normAutofit/>
          </a:bodyPr>
          <a:lstStyle/>
          <a:p>
            <a:r>
              <a:rPr lang="en-US" dirty="0">
                <a:solidFill>
                  <a:schemeClr val="tx1"/>
                </a:solidFill>
              </a:rPr>
              <a:t>Common DevOps Containers Lifecycle</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8" y="4642071"/>
            <a:ext cx="1977607" cy="1437873"/>
            <a:chOff x="3067410" y="4470581"/>
            <a:chExt cx="2282069"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092478" cy="873981"/>
              <a:chOff x="4797824" y="5063724"/>
              <a:chExt cx="1092478" cy="873981"/>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092478" cy="873981"/>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3731" y="5148690"/>
                <a:ext cx="479213" cy="425967"/>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445302" y="6161217"/>
            <a:ext cx="1039002" cy="276999"/>
          </a:xfrm>
          <a:prstGeom prst="rect">
            <a:avLst/>
          </a:prstGeom>
        </p:spPr>
        <p:txBody>
          <a:bodyPr wrap="none" lIns="0" tIns="0" rIns="0" bIns="0" rtlCol="0" anchor="t" anchorCtr="0">
            <a:spAutoFit/>
          </a:bodyPr>
          <a:lstStyle/>
          <a:p>
            <a:r>
              <a:rPr lang="en-GB" dirty="0">
                <a:solidFill>
                  <a:srgbClr val="0078D7"/>
                </a:solidFill>
              </a:rPr>
              <a:t>Developer</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272356" y="5297431"/>
            <a:ext cx="2138908" cy="276999"/>
          </a:xfrm>
          <a:prstGeom prst="rect">
            <a:avLst/>
          </a:prstGeom>
        </p:spPr>
        <p:txBody>
          <a:bodyPr wrap="square" lIns="0" tIns="0" rIns="0" bIns="0" rtlCol="0" anchor="t" anchorCtr="0">
            <a:spAutoFit/>
          </a:bodyPr>
          <a:lstStyle/>
          <a:p>
            <a:r>
              <a:rPr lang="en-GB" i="1" dirty="0"/>
              <a:t>Repair Items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483091" y="1055021"/>
            <a:ext cx="6803016" cy="369332"/>
          </a:xfrm>
          <a:prstGeom prst="rect">
            <a:avLst/>
          </a:prstGeom>
        </p:spPr>
        <p:txBody>
          <a:bodyPr wrap="none" lIns="0" tIns="0" rIns="0" bIns="0" rtlCol="0" anchor="t" anchorCtr="0">
            <a:spAutoFit/>
          </a:bodyPr>
          <a:lstStyle/>
          <a:p>
            <a:r>
              <a:rPr lang="en-GB" sz="2400" b="1" dirty="0">
                <a:solidFill>
                  <a:srgbClr val="0078D7"/>
                </a:solidFill>
              </a:rPr>
              <a:t>CI/CD flow with pipelines/workflows and Helm</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37246" y="5473081"/>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48165" y="5770281"/>
            <a:ext cx="2007061" cy="864440"/>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make run-tests</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
        <p:nvSpPr>
          <p:cNvPr id="69" name="TextBox 68">
            <a:extLst>
              <a:ext uri="{FF2B5EF4-FFF2-40B4-BE49-F238E27FC236}">
                <a16:creationId xmlns:a16="http://schemas.microsoft.com/office/drawing/2014/main" id="{B121BA8A-359D-472C-ADD7-576C577A214B}"/>
              </a:ext>
            </a:extLst>
          </p:cNvPr>
          <p:cNvSpPr txBox="1"/>
          <p:nvPr/>
        </p:nvSpPr>
        <p:spPr>
          <a:xfrm>
            <a:off x="5157305" y="6081373"/>
            <a:ext cx="2461344" cy="276999"/>
          </a:xfrm>
          <a:prstGeom prst="rect">
            <a:avLst/>
          </a:prstGeom>
        </p:spPr>
        <p:txBody>
          <a:bodyPr wrap="square" lIns="0" tIns="0" rIns="0" bIns="0" rtlCol="0" anchor="t" anchorCtr="0">
            <a:spAutoFit/>
          </a:bodyPr>
          <a:lstStyle/>
          <a:p>
            <a:r>
              <a:rPr lang="en-GB" i="1" dirty="0"/>
              <a:t>Observability / Events</a:t>
            </a:r>
          </a:p>
        </p:txBody>
      </p:sp>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P spid="6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8151091" cy="396239"/>
          </a:xfrm>
        </p:spPr>
        <p:txBody>
          <a:bodyPr>
            <a:normAutofit/>
          </a:bodyPr>
          <a:lstStyle/>
          <a:p>
            <a:r>
              <a:rPr lang="en-GB" dirty="0">
                <a:solidFill>
                  <a:srgbClr val="0078D7"/>
                </a:solidFill>
              </a:rPr>
              <a:t>Declarative approach to </a:t>
            </a:r>
            <a:r>
              <a:rPr lang="en-GB" dirty="0" err="1">
                <a:solidFill>
                  <a:srgbClr val="0078D7"/>
                </a:solidFill>
              </a:rPr>
              <a:t>IaC</a:t>
            </a:r>
            <a:r>
              <a:rPr lang="en-GB" dirty="0">
                <a:solidFill>
                  <a:srgbClr val="0078D7"/>
                </a:solidFill>
              </a:rPr>
              <a:t> &amp; continuous deployment</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Alternative approach for managing and deploying </a:t>
            </a:r>
            <a:br>
              <a:rPr lang="en-GB" sz="2400" dirty="0"/>
            </a:br>
            <a:r>
              <a:rPr lang="en-GB" sz="2400" dirty="0"/>
              <a:t>applications to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3579091" cy="594359"/>
          </a:xfrm>
        </p:spPr>
        <p:txBody>
          <a:bodyPr>
            <a:normAutofit fontScale="90000"/>
          </a:bodyPr>
          <a:lstStyle/>
          <a:p>
            <a:r>
              <a:rPr lang="en-GB" dirty="0" err="1"/>
              <a:t>GitOps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1" y="1645919"/>
            <a:ext cx="5783579" cy="3764282"/>
          </a:xfrm>
        </p:spPr>
        <p:txBody>
          <a:bodyPr/>
          <a:lstStyle/>
          <a:p>
            <a:r>
              <a:rPr lang="en-GB" sz="2000" b="0" dirty="0" err="1">
                <a:latin typeface="+mj-lt"/>
              </a:rPr>
              <a:t>GitOps</a:t>
            </a:r>
            <a:r>
              <a:rPr lang="en-GB" sz="2000" b="0" dirty="0">
                <a:latin typeface="+mj-lt"/>
              </a:rPr>
              <a:t> is relatively new approach &amp; a set of practices &amp; tools to manage your infrastructure application configurations using Git as desired state</a:t>
            </a:r>
          </a:p>
          <a:p>
            <a:r>
              <a:rPr lang="en-GB" sz="2000" b="0" dirty="0">
                <a:latin typeface="+mj-lt"/>
              </a:rPr>
              <a:t>A “pull” approach vs “push” – special controllers (e.g. Flux</a:t>
            </a:r>
            <a:r>
              <a:rPr lang="en-GB" sz="2000" b="0">
                <a:latin typeface="+mj-lt"/>
              </a:rPr>
              <a:t>, Argo CD</a:t>
            </a:r>
            <a:r>
              <a:rPr lang="en-GB" sz="2000" b="0" dirty="0">
                <a:latin typeface="+mj-lt"/>
              </a:rPr>
              <a:t>) in Kubernetes watch and poll for changes and reconcile the updates.</a:t>
            </a:r>
          </a:p>
          <a:p>
            <a:r>
              <a:rPr lang="en-GB" sz="2000" b="0" dirty="0">
                <a:latin typeface="+mj-lt"/>
              </a:rPr>
              <a:t>More complex &amp; not as well adopted as the Helm/</a:t>
            </a:r>
            <a:r>
              <a:rPr lang="en-GB" sz="2000" b="0" dirty="0" err="1">
                <a:latin typeface="+mj-lt"/>
              </a:rPr>
              <a:t>kubectl</a:t>
            </a:r>
            <a:r>
              <a:rPr lang="en-GB" sz="2000" b="0" dirty="0">
                <a:latin typeface="+mj-lt"/>
              </a:rPr>
              <a:t> push CD flow but has some advantages.</a:t>
            </a:r>
          </a:p>
        </p:txBody>
      </p:sp>
      <p:pic>
        <p:nvPicPr>
          <p:cNvPr id="3" name="Picture 2" descr="Diagram&#10;&#10;Description automatically generated">
            <a:extLst>
              <a:ext uri="{FF2B5EF4-FFF2-40B4-BE49-F238E27FC236}">
                <a16:creationId xmlns:a16="http://schemas.microsoft.com/office/drawing/2014/main" id="{2580E330-BA46-435A-AD58-26AEE31A1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855" y="1627301"/>
            <a:ext cx="5541863" cy="3877571"/>
          </a:xfrm>
          <a:prstGeom prst="rect">
            <a:avLst/>
          </a:prstGeom>
          <a:ln w="76200">
            <a:solidFill>
              <a:schemeClr val="bg2"/>
            </a:solidFill>
          </a:ln>
        </p:spPr>
      </p:pic>
      <p:sp>
        <p:nvSpPr>
          <p:cNvPr id="7" name="Rectangle 6">
            <a:extLst>
              <a:ext uri="{FF2B5EF4-FFF2-40B4-BE49-F238E27FC236}">
                <a16:creationId xmlns:a16="http://schemas.microsoft.com/office/drawing/2014/main" id="{C5D18760-B41A-426E-AD89-D0D2E0CE291C}"/>
              </a:ext>
            </a:extLst>
          </p:cNvPr>
          <p:cNvSpPr/>
          <p:nvPr/>
        </p:nvSpPr>
        <p:spPr>
          <a:xfrm>
            <a:off x="10386868" y="2948708"/>
            <a:ext cx="1049482" cy="12469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3651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BF74F0-568F-D27C-EF47-6797B8008DCC}"/>
              </a:ext>
            </a:extLst>
          </p:cNvPr>
          <p:cNvSpPr>
            <a:spLocks noGrp="1"/>
          </p:cNvSpPr>
          <p:nvPr>
            <p:ph type="title"/>
          </p:nvPr>
        </p:nvSpPr>
        <p:spPr/>
        <p:txBody>
          <a:bodyPr>
            <a:normAutofit fontScale="90000"/>
          </a:bodyPr>
          <a:lstStyle/>
          <a:p>
            <a:r>
              <a:rPr lang="en-GB" dirty="0"/>
              <a:t>Modern Observability Stack</a:t>
            </a:r>
          </a:p>
        </p:txBody>
      </p:sp>
      <p:sp>
        <p:nvSpPr>
          <p:cNvPr id="12" name="Subtitle 11">
            <a:extLst>
              <a:ext uri="{FF2B5EF4-FFF2-40B4-BE49-F238E27FC236}">
                <a16:creationId xmlns:a16="http://schemas.microsoft.com/office/drawing/2014/main" id="{FA4287D1-B41F-604B-AB0A-0C8B3795D0DF}"/>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Prometheus &amp; Grafana — the standard for Kubernetes monitoring</a:t>
            </a:r>
          </a:p>
        </p:txBody>
      </p:sp>
      <p:sp>
        <p:nvSpPr>
          <p:cNvPr id="11" name="Content Placeholder 10">
            <a:extLst>
              <a:ext uri="{FF2B5EF4-FFF2-40B4-BE49-F238E27FC236}">
                <a16:creationId xmlns:a16="http://schemas.microsoft.com/office/drawing/2014/main" id="{A71ECAE3-3909-809C-149F-A29A7A87CC62}"/>
              </a:ext>
            </a:extLst>
          </p:cNvPr>
          <p:cNvSpPr>
            <a:spLocks noGrp="1"/>
          </p:cNvSpPr>
          <p:nvPr>
            <p:ph idx="26"/>
          </p:nvPr>
        </p:nvSpPr>
        <p:spPr>
          <a:xfrm>
            <a:off x="6523199" y="1838478"/>
            <a:ext cx="5341951" cy="4929521"/>
          </a:xfrm>
          <a:prstGeom prst="roundRect">
            <a:avLst>
              <a:gd name="adj" fmla="val 189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Grafana — Visualization &amp; Dashboards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Connects to Prometheus as a data source</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Rich, customizable dashboards for cluster health, pod performance, and application metrics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Thousands of pre-built community dashboards available</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Supports additional data sources: Azure Monitor, Loki (logs), Tempo (traces)</a:t>
            </a:r>
          </a:p>
        </p:txBody>
      </p:sp>
      <p:sp>
        <p:nvSpPr>
          <p:cNvPr id="13" name="Content Placeholder 12">
            <a:extLst>
              <a:ext uri="{FF2B5EF4-FFF2-40B4-BE49-F238E27FC236}">
                <a16:creationId xmlns:a16="http://schemas.microsoft.com/office/drawing/2014/main" id="{403882BD-3DC7-AF77-C969-1E25BB7EB8BF}"/>
              </a:ext>
            </a:extLst>
          </p:cNvPr>
          <p:cNvSpPr>
            <a:spLocks noGrp="1"/>
          </p:cNvSpPr>
          <p:nvPr>
            <p:ph idx="33"/>
          </p:nvPr>
        </p:nvSpPr>
        <p:spPr>
          <a:xfrm>
            <a:off x="457200" y="1838479"/>
            <a:ext cx="5500092" cy="2750808"/>
          </a:xfrm>
          <a:prstGeom prst="roundRect">
            <a:avLst>
              <a:gd name="adj" fmla="val 412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Prometheus — Metrics Collection</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Pull-based model: </a:t>
            </a:r>
            <a:r>
              <a:rPr lang="en-GB" sz="1400" i="1" dirty="0">
                <a:latin typeface="Segoe UI" panose="020B0502040204020203" pitchFamily="34" charset="0"/>
                <a:cs typeface="Segoe UI" panose="020B0502040204020203" pitchFamily="34" charset="0"/>
              </a:rPr>
              <a:t>scrapes metrics from pods and services at regular intervals – no agents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Pods &amp; Nodes expose a /metrics endpoint; Prometheus </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discovers targets automatically </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Stores time-series data with a powerful query language (</a:t>
            </a:r>
            <a:r>
              <a:rPr lang="en-GB" sz="1400" i="1" dirty="0" err="1">
                <a:latin typeface="Segoe UI" panose="020B0502040204020203" pitchFamily="34" charset="0"/>
                <a:cs typeface="Segoe UI" panose="020B0502040204020203" pitchFamily="34" charset="0"/>
              </a:rPr>
              <a:t>PromQL</a:t>
            </a:r>
            <a:r>
              <a:rPr lang="en-GB" sz="1400" i="1" dirty="0">
                <a:latin typeface="Segoe UI" panose="020B0502040204020203" pitchFamily="34" charset="0"/>
                <a:cs typeface="Segoe UI" panose="020B0502040204020203" pitchFamily="34" charset="0"/>
              </a:rPr>
              <a: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Powers alerting via </a:t>
            </a:r>
            <a:r>
              <a:rPr lang="en-GB" sz="1400" b="0" dirty="0" err="1">
                <a:latin typeface="Segoe UI" panose="020B0502040204020203" pitchFamily="34" charset="0"/>
                <a:cs typeface="Segoe UI" panose="020B0502040204020203" pitchFamily="34" charset="0"/>
              </a:rPr>
              <a:t>Alertmanager</a:t>
            </a:r>
            <a:endParaRPr lang="en-GB" sz="1400" b="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CNCF graduated project — the default metrics standard for Kubernetes</a:t>
            </a:r>
          </a:p>
        </p:txBody>
      </p:sp>
      <p:sp>
        <p:nvSpPr>
          <p:cNvPr id="15" name="TextBox 14">
            <a:extLst>
              <a:ext uri="{FF2B5EF4-FFF2-40B4-BE49-F238E27FC236}">
                <a16:creationId xmlns:a16="http://schemas.microsoft.com/office/drawing/2014/main" id="{5AD5C1F8-B926-11F6-B07C-00369DA1D344}"/>
              </a:ext>
            </a:extLst>
          </p:cNvPr>
          <p:cNvSpPr txBox="1"/>
          <p:nvPr/>
        </p:nvSpPr>
        <p:spPr>
          <a:xfrm>
            <a:off x="457200" y="5074324"/>
            <a:ext cx="5500092" cy="1464231"/>
          </a:xfrm>
          <a:prstGeom prst="roundRect">
            <a:avLst>
              <a:gd name="adj" fmla="val 7816"/>
            </a:avLst>
          </a:prstGeom>
          <a:solidFill>
            <a:schemeClr val="bg2">
              <a:lumMod val="75000"/>
            </a:schemeClr>
          </a:solidFill>
        </p:spPr>
        <p:txBody>
          <a:bodyPr wrap="square" lIns="108000" tIns="108000">
            <a:noAutofit/>
          </a:bodyPr>
          <a:lstStyle/>
          <a:p>
            <a:pPr algn="ctr"/>
            <a:r>
              <a:rPr lang="en-GB" sz="1600" b="1" dirty="0" err="1">
                <a:solidFill>
                  <a:schemeClr val="accent5">
                    <a:lumMod val="50000"/>
                  </a:schemeClr>
                </a:solidFill>
              </a:rPr>
              <a:t>OpenTelemetry</a:t>
            </a:r>
            <a:r>
              <a:rPr lang="en-GB" sz="1600" b="1" dirty="0">
                <a:solidFill>
                  <a:schemeClr val="accent5">
                    <a:lumMod val="50000"/>
                  </a:schemeClr>
                </a:solidFill>
              </a:rPr>
              <a:t> — The Source</a:t>
            </a:r>
          </a:p>
          <a:p>
            <a:r>
              <a:rPr lang="en-GB" sz="1600" dirty="0"/>
              <a:t>Vendor-neutral standard for </a:t>
            </a:r>
            <a:r>
              <a:rPr lang="en-GB" sz="1600" b="1" i="1" dirty="0"/>
              <a:t>collecting metrics, logs, and traces from your applications</a:t>
            </a:r>
          </a:p>
          <a:p>
            <a:r>
              <a:rPr lang="en-GB" sz="1600" dirty="0"/>
              <a:t>Instrument once, export to Prometheus, Grafana, Jaeger, or any backend</a:t>
            </a:r>
          </a:p>
        </p:txBody>
      </p:sp>
      <p:sp>
        <p:nvSpPr>
          <p:cNvPr id="24" name="Arrow: Right 23">
            <a:extLst>
              <a:ext uri="{FF2B5EF4-FFF2-40B4-BE49-F238E27FC236}">
                <a16:creationId xmlns:a16="http://schemas.microsoft.com/office/drawing/2014/main" id="{85A454B0-432A-5B6A-91C0-32C78BFBD1F6}"/>
              </a:ext>
            </a:extLst>
          </p:cNvPr>
          <p:cNvSpPr/>
          <p:nvPr/>
        </p:nvSpPr>
        <p:spPr>
          <a:xfrm rot="16200000">
            <a:off x="2847187" y="4318019"/>
            <a:ext cx="569644"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500EC2EF-5EA7-AC79-2062-EEB81D53E37C}"/>
              </a:ext>
            </a:extLst>
          </p:cNvPr>
          <p:cNvSpPr/>
          <p:nvPr/>
        </p:nvSpPr>
        <p:spPr>
          <a:xfrm>
            <a:off x="5845692" y="2826867"/>
            <a:ext cx="626400"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Content Placeholder 12">
            <a:extLst>
              <a:ext uri="{FF2B5EF4-FFF2-40B4-BE49-F238E27FC236}">
                <a16:creationId xmlns:a16="http://schemas.microsoft.com/office/drawing/2014/main" id="{967A659B-D5C2-E7CD-31A5-E55694F93BCA}"/>
              </a:ext>
            </a:extLst>
          </p:cNvPr>
          <p:cNvSpPr txBox="1">
            <a:spLocks/>
          </p:cNvSpPr>
          <p:nvPr/>
        </p:nvSpPr>
        <p:spPr>
          <a:xfrm>
            <a:off x="701465" y="1615318"/>
            <a:ext cx="435185" cy="57074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7" name="Graphic 16">
            <a:extLst>
              <a:ext uri="{FF2B5EF4-FFF2-40B4-BE49-F238E27FC236}">
                <a16:creationId xmlns:a16="http://schemas.microsoft.com/office/drawing/2014/main" id="{91B3712B-114A-117A-F913-E4640FA07D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050" y="1587978"/>
            <a:ext cx="603330" cy="598084"/>
          </a:xfrm>
          <a:prstGeom prst="rect">
            <a:avLst/>
          </a:prstGeom>
        </p:spPr>
      </p:pic>
      <p:sp>
        <p:nvSpPr>
          <p:cNvPr id="27" name="Content Placeholder 12">
            <a:extLst>
              <a:ext uri="{FF2B5EF4-FFF2-40B4-BE49-F238E27FC236}">
                <a16:creationId xmlns:a16="http://schemas.microsoft.com/office/drawing/2014/main" id="{29AA1E62-5B5A-6F06-235A-F24E51E340F5}"/>
              </a:ext>
            </a:extLst>
          </p:cNvPr>
          <p:cNvSpPr txBox="1">
            <a:spLocks/>
          </p:cNvSpPr>
          <p:nvPr/>
        </p:nvSpPr>
        <p:spPr>
          <a:xfrm>
            <a:off x="6725395" y="1568770"/>
            <a:ext cx="60333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AF71853-77AA-594E-67B6-93DBF482C2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8426" y="1615318"/>
            <a:ext cx="491868" cy="511486"/>
          </a:xfrm>
          <a:prstGeom prst="rect">
            <a:avLst/>
          </a:prstGeom>
        </p:spPr>
      </p:pic>
      <p:sp>
        <p:nvSpPr>
          <p:cNvPr id="28" name="Content Placeholder 12">
            <a:extLst>
              <a:ext uri="{FF2B5EF4-FFF2-40B4-BE49-F238E27FC236}">
                <a16:creationId xmlns:a16="http://schemas.microsoft.com/office/drawing/2014/main" id="{CDB1CAE2-6D4A-4D3E-CA35-53701CA8C9D7}"/>
              </a:ext>
            </a:extLst>
          </p:cNvPr>
          <p:cNvSpPr txBox="1">
            <a:spLocks/>
          </p:cNvSpPr>
          <p:nvPr/>
        </p:nvSpPr>
        <p:spPr>
          <a:xfrm>
            <a:off x="653800" y="4820783"/>
            <a:ext cx="63508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9" name="Graphic 18">
            <a:extLst>
              <a:ext uri="{FF2B5EF4-FFF2-40B4-BE49-F238E27FC236}">
                <a16:creationId xmlns:a16="http://schemas.microsoft.com/office/drawing/2014/main" id="{4DDBF86C-930B-F565-2D40-7C6527B116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465" y="4878376"/>
            <a:ext cx="501385" cy="501385"/>
          </a:xfrm>
          <a:prstGeom prst="rect">
            <a:avLst/>
          </a:prstGeom>
        </p:spPr>
      </p:pic>
      <p:pic>
        <p:nvPicPr>
          <p:cNvPr id="29" name="Picture 28">
            <a:extLst>
              <a:ext uri="{FF2B5EF4-FFF2-40B4-BE49-F238E27FC236}">
                <a16:creationId xmlns:a16="http://schemas.microsoft.com/office/drawing/2014/main" id="{A6171E38-1C7D-B9CB-269D-28E81AF01BAD}"/>
              </a:ext>
            </a:extLst>
          </p:cNvPr>
          <p:cNvPicPr>
            <a:picLocks noChangeAspect="1"/>
          </p:cNvPicPr>
          <p:nvPr/>
        </p:nvPicPr>
        <p:blipFill>
          <a:blip r:embed="rId8"/>
          <a:stretch>
            <a:fillRect/>
          </a:stretch>
        </p:blipFill>
        <p:spPr>
          <a:xfrm>
            <a:off x="6768426" y="3845107"/>
            <a:ext cx="4920644" cy="2750093"/>
          </a:xfrm>
          <a:prstGeom prst="rect">
            <a:avLst/>
          </a:prstGeom>
        </p:spPr>
      </p:pic>
    </p:spTree>
    <p:extLst>
      <p:ext uri="{BB962C8B-B14F-4D97-AF65-F5344CB8AC3E}">
        <p14:creationId xmlns:p14="http://schemas.microsoft.com/office/powerpoint/2010/main" val="83293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Thousands of charts exist for standard software, tools &amp; packages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hlinkClick r:id="rId5"/>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3164" y="444504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E00CE-0D5A-6F39-9944-677EA49D915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8F0FEB2-8CB2-FAC9-9CE5-73A5E3317373}"/>
              </a:ext>
            </a:extLst>
          </p:cNvPr>
          <p:cNvSpPr>
            <a:spLocks noGrp="1"/>
          </p:cNvSpPr>
          <p:nvPr>
            <p:ph sz="quarter" idx="15"/>
          </p:nvPr>
        </p:nvSpPr>
        <p:spPr>
          <a:xfrm>
            <a:off x="457200" y="1051560"/>
            <a:ext cx="8116957" cy="669332"/>
          </a:xfrm>
        </p:spPr>
        <p:txBody>
          <a:bodyPr>
            <a:normAutofit fontScale="92500"/>
          </a:bodyPr>
          <a:lstStyle/>
          <a:p>
            <a:r>
              <a:rPr lang="en-GB" dirty="0">
                <a:solidFill>
                  <a:srgbClr val="0078D7"/>
                </a:solidFill>
              </a:rPr>
              <a:t>Kubernetes native manifest configuration &amp; parametrization </a:t>
            </a:r>
          </a:p>
        </p:txBody>
      </p:sp>
      <p:sp>
        <p:nvSpPr>
          <p:cNvPr id="5" name="Subtitle 4">
            <a:extLst>
              <a:ext uri="{FF2B5EF4-FFF2-40B4-BE49-F238E27FC236}">
                <a16:creationId xmlns:a16="http://schemas.microsoft.com/office/drawing/2014/main" id="{5C69D6C1-0E22-8E0B-342C-F72E48C6C3CF}"/>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Out of the box &amp; template-free way to customize application configuration</a:t>
            </a:r>
          </a:p>
        </p:txBody>
      </p:sp>
      <p:sp>
        <p:nvSpPr>
          <p:cNvPr id="4" name="Title 3">
            <a:extLst>
              <a:ext uri="{FF2B5EF4-FFF2-40B4-BE49-F238E27FC236}">
                <a16:creationId xmlns:a16="http://schemas.microsoft.com/office/drawing/2014/main" id="{42DE22BE-D929-E620-AF5E-18E370CAAB96}"/>
              </a:ext>
            </a:extLst>
          </p:cNvPr>
          <p:cNvSpPr>
            <a:spLocks noGrp="1"/>
          </p:cNvSpPr>
          <p:nvPr>
            <p:ph type="title"/>
          </p:nvPr>
        </p:nvSpPr>
        <p:spPr>
          <a:xfrm>
            <a:off x="457200" y="457201"/>
            <a:ext cx="4485861" cy="594359"/>
          </a:xfrm>
        </p:spPr>
        <p:txBody>
          <a:bodyPr>
            <a:normAutofit fontScale="90000"/>
          </a:bodyPr>
          <a:lstStyle/>
          <a:p>
            <a:r>
              <a:rPr lang="en-GB" dirty="0" err="1"/>
              <a:t>Kustomize</a:t>
            </a:r>
            <a:endParaRPr lang="en-GB" dirty="0"/>
          </a:p>
        </p:txBody>
      </p:sp>
      <p:sp>
        <p:nvSpPr>
          <p:cNvPr id="23" name="Content Placeholder 22">
            <a:extLst>
              <a:ext uri="{FF2B5EF4-FFF2-40B4-BE49-F238E27FC236}">
                <a16:creationId xmlns:a16="http://schemas.microsoft.com/office/drawing/2014/main" id="{B86FC14C-8251-832B-F181-ED1BEBD8E42A}"/>
              </a:ext>
            </a:extLst>
          </p:cNvPr>
          <p:cNvSpPr>
            <a:spLocks noGrp="1"/>
          </p:cNvSpPr>
          <p:nvPr>
            <p:ph idx="32"/>
          </p:nvPr>
        </p:nvSpPr>
        <p:spPr>
          <a:xfrm>
            <a:off x="457202" y="1645919"/>
            <a:ext cx="6076120" cy="3764282"/>
          </a:xfrm>
        </p:spPr>
        <p:txBody>
          <a:bodyPr/>
          <a:lstStyle/>
          <a:p>
            <a:r>
              <a:rPr lang="en-GB" sz="2000" b="0" dirty="0">
                <a:latin typeface="+mj-lt"/>
                <a:cs typeface="Segoe UI" panose="020B0502040204020203" pitchFamily="34" charset="0"/>
              </a:rPr>
              <a:t>Kustomize is a tool for </a:t>
            </a:r>
            <a:r>
              <a:rPr lang="en-GB" sz="2000" dirty="0">
                <a:latin typeface="Segoe UI Semibold" panose="020B0702040204020203" pitchFamily="34" charset="0"/>
                <a:cs typeface="Segoe UI Semibold" panose="020B0702040204020203" pitchFamily="34" charset="0"/>
              </a:rPr>
              <a:t>customizing Kubernetes configurations</a:t>
            </a:r>
          </a:p>
          <a:p>
            <a:r>
              <a:rPr lang="en-GB" sz="2000" b="0" dirty="0">
                <a:latin typeface="+mj-lt"/>
                <a:cs typeface="Segoe UI" panose="020B0502040204020203" pitchFamily="34" charset="0"/>
              </a:rPr>
              <a:t>It updates manifests on the fly to add, remove or update configuration options. </a:t>
            </a:r>
          </a:p>
          <a:p>
            <a:r>
              <a:rPr lang="en-GB" sz="2000" b="0" dirty="0">
                <a:latin typeface="+mj-lt"/>
                <a:cs typeface="Segoe UI" panose="020B0502040204020203" pitchFamily="34" charset="0"/>
              </a:rPr>
              <a:t>Standalone CLI tool and a native part of </a:t>
            </a:r>
            <a:r>
              <a:rPr lang="en-GB" sz="2000" b="0" dirty="0" err="1">
                <a:latin typeface="+mj-lt"/>
                <a:cs typeface="Segoe UI" panose="020B0502040204020203" pitchFamily="34" charset="0"/>
              </a:rPr>
              <a:t>kubectl</a:t>
            </a:r>
            <a:endParaRPr lang="en-GB" sz="2000" b="0" dirty="0">
              <a:latin typeface="+mj-lt"/>
              <a:cs typeface="Segoe UI" panose="020B0502040204020203" pitchFamily="34" charset="0"/>
            </a:endParaRPr>
          </a:p>
          <a:p>
            <a:r>
              <a:rPr lang="en-GB" sz="2000" b="0" dirty="0">
                <a:latin typeface="+mj-lt"/>
                <a:cs typeface="Segoe UI" panose="020B0502040204020203" pitchFamily="34" charset="0"/>
              </a:rPr>
              <a:t>Achieves similar outcomes to Helm but uses a very different </a:t>
            </a:r>
            <a:r>
              <a:rPr lang="en-GB" sz="2000" dirty="0">
                <a:latin typeface="Segoe UI Semibold" panose="020B0702040204020203" pitchFamily="34" charset="0"/>
                <a:cs typeface="Segoe UI Semibold" panose="020B0702040204020203" pitchFamily="34" charset="0"/>
              </a:rPr>
              <a:t>paradigm of bases + overlays + patches</a:t>
            </a:r>
          </a:p>
          <a:p>
            <a:r>
              <a:rPr lang="en-GB" sz="2000" b="0" dirty="0">
                <a:latin typeface="+mj-lt"/>
                <a:cs typeface="Segoe UI" panose="020B0502040204020203" pitchFamily="34" charset="0"/>
              </a:rPr>
              <a:t>Used for environment-specific config (dev/staging/prod)</a:t>
            </a:r>
          </a:p>
        </p:txBody>
      </p:sp>
      <p:sp>
        <p:nvSpPr>
          <p:cNvPr id="3" name="Text Placeholder 7">
            <a:extLst>
              <a:ext uri="{FF2B5EF4-FFF2-40B4-BE49-F238E27FC236}">
                <a16:creationId xmlns:a16="http://schemas.microsoft.com/office/drawing/2014/main" id="{0F6D72E0-BDB6-9A17-CF25-6241AED56E23}"/>
              </a:ext>
            </a:extLst>
          </p:cNvPr>
          <p:cNvSpPr txBox="1">
            <a:spLocks/>
          </p:cNvSpPr>
          <p:nvPr/>
        </p:nvSpPr>
        <p:spPr>
          <a:xfrm>
            <a:off x="6645964" y="1582976"/>
            <a:ext cx="5227983" cy="2484210"/>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/base/</a:t>
            </a:r>
          </a:p>
          <a:p>
            <a:pPr>
              <a:lnSpc>
                <a:spcPct val="100000"/>
              </a:lnSpc>
              <a:spcAft>
                <a:spcPts val="100"/>
              </a:spcAft>
            </a:pPr>
            <a:r>
              <a:rPr lang="en-GB" sz="1600" dirty="0">
                <a:solidFill>
                  <a:srgbClr val="92D050"/>
                </a:solidFill>
              </a:rPr>
              <a:t>  </a:t>
            </a:r>
            <a:r>
              <a:rPr lang="en-GB" sz="1600" dirty="0" err="1">
                <a:solidFill>
                  <a:srgbClr val="92D050"/>
                </a:solidFill>
              </a:rPr>
              <a:t>deployment.yaml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service.yaml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/overlays/dev/</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/overlays/staging/</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/overlays/prod/</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FFFF00"/>
              </a:solidFill>
            </a:endParaRPr>
          </a:p>
        </p:txBody>
      </p:sp>
      <p:sp>
        <p:nvSpPr>
          <p:cNvPr id="7" name="Text Placeholder 7">
            <a:extLst>
              <a:ext uri="{FF2B5EF4-FFF2-40B4-BE49-F238E27FC236}">
                <a16:creationId xmlns:a16="http://schemas.microsoft.com/office/drawing/2014/main" id="{F991EBF5-0F2F-64E3-53B6-C8010242742A}"/>
              </a:ext>
            </a:extLst>
          </p:cNvPr>
          <p:cNvSpPr txBox="1">
            <a:spLocks/>
          </p:cNvSpPr>
          <p:nvPr/>
        </p:nvSpPr>
        <p:spPr>
          <a:xfrm>
            <a:off x="6645965" y="4485862"/>
            <a:ext cx="5227983" cy="629478"/>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chemeClr val="bg2">
                    <a:lumMod val="95000"/>
                  </a:schemeClr>
                </a:solidFill>
              </a:rPr>
              <a:t>$</a:t>
            </a:r>
            <a:r>
              <a:rPr lang="en-GB" sz="1600" dirty="0">
                <a:solidFill>
                  <a:srgbClr val="92D050"/>
                </a:solidFill>
              </a:rPr>
              <a:t> </a:t>
            </a:r>
            <a:r>
              <a:rPr lang="en-GB" sz="1600" dirty="0" err="1">
                <a:solidFill>
                  <a:schemeClr val="accent5">
                    <a:lumMod val="75000"/>
                  </a:schemeClr>
                </a:solidFill>
              </a:rPr>
              <a:t>kubectl</a:t>
            </a:r>
            <a:r>
              <a:rPr lang="en-GB" sz="1600" dirty="0">
                <a:solidFill>
                  <a:schemeClr val="accent5">
                    <a:lumMod val="75000"/>
                  </a:schemeClr>
                </a:solidFill>
              </a:rPr>
              <a:t> apply –</a:t>
            </a:r>
            <a:r>
              <a:rPr lang="en-GB" sz="1600" dirty="0" err="1">
                <a:solidFill>
                  <a:schemeClr val="accent5">
                    <a:lumMod val="75000"/>
                  </a:schemeClr>
                </a:solidFill>
              </a:rPr>
              <a:t>kustomize</a:t>
            </a:r>
            <a:r>
              <a:rPr lang="en-GB" sz="1600" dirty="0">
                <a:solidFill>
                  <a:schemeClr val="accent5">
                    <a:lumMod val="75000"/>
                  </a:schemeClr>
                </a:solidFill>
              </a:rPr>
              <a:t> /overlays/prod/</a:t>
            </a:r>
          </a:p>
          <a:p>
            <a:pPr>
              <a:lnSpc>
                <a:spcPct val="100000"/>
              </a:lnSpc>
              <a:spcAft>
                <a:spcPts val="100"/>
              </a:spcAft>
            </a:pPr>
            <a:endParaRPr lang="en-GB" sz="1600" dirty="0">
              <a:solidFill>
                <a:srgbClr val="FFFF00"/>
              </a:solidFill>
            </a:endParaRPr>
          </a:p>
        </p:txBody>
      </p:sp>
      <p:sp>
        <p:nvSpPr>
          <p:cNvPr id="8" name="TextBox 7">
            <a:extLst>
              <a:ext uri="{FF2B5EF4-FFF2-40B4-BE49-F238E27FC236}">
                <a16:creationId xmlns:a16="http://schemas.microsoft.com/office/drawing/2014/main" id="{4835FECC-4985-E6C5-2BB4-F3809CC7114C}"/>
              </a:ext>
            </a:extLst>
          </p:cNvPr>
          <p:cNvSpPr txBox="1"/>
          <p:nvPr/>
        </p:nvSpPr>
        <p:spPr>
          <a:xfrm>
            <a:off x="9561445" y="1645919"/>
            <a:ext cx="2312502" cy="738664"/>
          </a:xfrm>
          <a:prstGeom prst="rect">
            <a:avLst/>
          </a:prstGeom>
          <a:noFill/>
        </p:spPr>
        <p:txBody>
          <a:bodyPr wrap="square">
            <a:spAutoFit/>
          </a:bodyPr>
          <a:lstStyle/>
          <a:p>
            <a:r>
              <a:rPr lang="en-GB" sz="1400" b="0" i="1" dirty="0" err="1">
                <a:solidFill>
                  <a:schemeClr val="accent1">
                    <a:lumMod val="60000"/>
                    <a:lumOff val="40000"/>
                  </a:schemeClr>
                </a:solidFill>
                <a:latin typeface="+mj-lt"/>
              </a:rPr>
              <a:t>Kustomize</a:t>
            </a:r>
            <a:r>
              <a:rPr lang="en-GB" sz="1400" b="0" i="1" dirty="0">
                <a:solidFill>
                  <a:schemeClr val="accent1">
                    <a:lumMod val="60000"/>
                    <a:lumOff val="40000"/>
                  </a:schemeClr>
                </a:solidFill>
                <a:latin typeface="+mj-lt"/>
              </a:rPr>
              <a:t> requires you to think about your directories and file placement</a:t>
            </a:r>
            <a:endParaRPr lang="en-GB" sz="1400" i="1" dirty="0">
              <a:solidFill>
                <a:schemeClr val="accent1">
                  <a:lumMod val="60000"/>
                  <a:lumOff val="40000"/>
                </a:schemeClr>
              </a:solidFill>
            </a:endParaRPr>
          </a:p>
        </p:txBody>
      </p:sp>
      <p:sp>
        <p:nvSpPr>
          <p:cNvPr id="12" name="TextBox 11">
            <a:hlinkClick r:id="rId2"/>
            <a:extLst>
              <a:ext uri="{FF2B5EF4-FFF2-40B4-BE49-F238E27FC236}">
                <a16:creationId xmlns:a16="http://schemas.microsoft.com/office/drawing/2014/main" id="{3C6A2D32-F60C-6FC5-19FB-460E8B5D0324}"/>
              </a:ext>
            </a:extLst>
          </p:cNvPr>
          <p:cNvSpPr txBox="1"/>
          <p:nvPr/>
        </p:nvSpPr>
        <p:spPr>
          <a:xfrm>
            <a:off x="8492990" y="488489"/>
            <a:ext cx="2560982" cy="369332"/>
          </a:xfrm>
          <a:prstGeom prst="rect">
            <a:avLst/>
          </a:prstGeom>
          <a:noFill/>
        </p:spPr>
        <p:txBody>
          <a:bodyPr wrap="square">
            <a:spAutoFit/>
          </a:bodyPr>
          <a:lstStyle/>
          <a:p>
            <a:r>
              <a:rPr lang="en-GB" dirty="0"/>
              <a:t>https://kustomize.io/</a:t>
            </a:r>
          </a:p>
        </p:txBody>
      </p:sp>
      <p:pic>
        <p:nvPicPr>
          <p:cNvPr id="13" name="Picture 12" descr="Kustomize logo thumbnail">
            <a:extLst>
              <a:ext uri="{FF2B5EF4-FFF2-40B4-BE49-F238E27FC236}">
                <a16:creationId xmlns:a16="http://schemas.microsoft.com/office/drawing/2014/main" id="{3EC4BA63-105C-92E5-4FD0-99D008BF3BBB}"/>
              </a:ext>
            </a:extLst>
          </p:cNvPr>
          <p:cNvPicPr>
            <a:picLocks noChangeAspect="1"/>
          </p:cNvPicPr>
          <p:nvPr/>
        </p:nvPicPr>
        <p:blipFill>
          <a:blip r:embed="rId3"/>
          <a:stretch>
            <a:fillRect/>
          </a:stretch>
        </p:blipFill>
        <p:spPr>
          <a:xfrm>
            <a:off x="10946296" y="166260"/>
            <a:ext cx="1013790" cy="1013790"/>
          </a:xfrm>
          <a:prstGeom prst="rect">
            <a:avLst/>
          </a:prstGeom>
        </p:spPr>
      </p:pic>
      <p:sp>
        <p:nvSpPr>
          <p:cNvPr id="14" name="Arrow: Bent-Up 13">
            <a:extLst>
              <a:ext uri="{FF2B5EF4-FFF2-40B4-BE49-F238E27FC236}">
                <a16:creationId xmlns:a16="http://schemas.microsoft.com/office/drawing/2014/main" id="{5DDFAE55-9F9D-D228-7B35-8FA08B5658AA}"/>
              </a:ext>
            </a:extLst>
          </p:cNvPr>
          <p:cNvSpPr/>
          <p:nvPr/>
        </p:nvSpPr>
        <p:spPr>
          <a:xfrm rot="16200000">
            <a:off x="9627705" y="2307171"/>
            <a:ext cx="426978" cy="871735"/>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87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15" name="Graphic 14" descr="Azure Kubernetes Services Icon">
            <a:extLst>
              <a:ext uri="{FF2B5EF4-FFF2-40B4-BE49-F238E27FC236}">
                <a16:creationId xmlns:a16="http://schemas.microsoft.com/office/drawing/2014/main" id="{E611FE62-A2CB-3304-4728-D0809E2620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1200" y="306500"/>
            <a:ext cx="2154683" cy="215468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1B0993D-B39E-45A2-BA62-42AD2A632CB5}"/>
                </a:ext>
              </a:extLst>
            </p:cNvPr>
            <p:cNvGrpSpPr/>
            <p:nvPr/>
          </p:nvGrpSpPr>
          <p:grpSpPr>
            <a:xfrm>
              <a:off x="9004102" y="2464233"/>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3" y="5323538"/>
              <a:ext cx="1109891" cy="838136"/>
              <a:chOff x="4931505" y="5757284"/>
              <a:chExt cx="968157" cy="731105"/>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5" y="5757284"/>
                <a:ext cx="968155"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9" y="5323538"/>
              <a:ext cx="1258344" cy="838136"/>
              <a:chOff x="4931506" y="5757284"/>
              <a:chExt cx="1097652" cy="731105"/>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57284"/>
                <a:ext cx="1097652"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23538"/>
              <a:ext cx="1234265" cy="838136"/>
              <a:chOff x="4931505" y="5757284"/>
              <a:chExt cx="1076648" cy="731105"/>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5" y="5757284"/>
                <a:ext cx="1076648"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23538"/>
              <a:ext cx="1234266" cy="838136"/>
              <a:chOff x="4931506" y="5757284"/>
              <a:chExt cx="1076649" cy="731105"/>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57284"/>
                <a:ext cx="1076649"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23538"/>
              <a:ext cx="1278743" cy="838136"/>
              <a:chOff x="4931505" y="5757284"/>
              <a:chExt cx="1115446" cy="731105"/>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5" y="5757284"/>
                <a:ext cx="1115446"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933100" y="1614354"/>
            <a:ext cx="2830314" cy="2830314"/>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86499" y="1278265"/>
            <a:ext cx="3257702" cy="2822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pic>
        <p:nvPicPr>
          <p:cNvPr id="16" name="Picture 15" descr="Azure has a new logo, but where do you download it? Here!">
            <a:extLst>
              <a:ext uri="{FF2B5EF4-FFF2-40B4-BE49-F238E27FC236}">
                <a16:creationId xmlns:a16="http://schemas.microsoft.com/office/drawing/2014/main" id="{3E792B9F-E270-30CC-5311-B7EA4D82378B}"/>
              </a:ext>
            </a:extLst>
          </p:cNvPr>
          <p:cNvPicPr>
            <a:picLocks noChangeAspect="1"/>
          </p:cNvPicPr>
          <p:nvPr/>
        </p:nvPicPr>
        <p:blipFill>
          <a:blip r:embed="rId3"/>
          <a:stretch>
            <a:fillRect/>
          </a:stretch>
        </p:blipFill>
        <p:spPr>
          <a:xfrm>
            <a:off x="9436531" y="2046265"/>
            <a:ext cx="1822369" cy="1822369"/>
          </a:xfrm>
          <a:prstGeom prst="rect">
            <a:avLst/>
          </a:prstGeom>
        </p:spPr>
      </p:pic>
      <p:sp>
        <p:nvSpPr>
          <p:cNvPr id="18" name="Oval 17">
            <a:extLst>
              <a:ext uri="{FF2B5EF4-FFF2-40B4-BE49-F238E27FC236}">
                <a16:creationId xmlns:a16="http://schemas.microsoft.com/office/drawing/2014/main" id="{669B4462-53A7-F485-1DE6-DAA0AB8975B4}"/>
              </a:ext>
            </a:extLst>
          </p:cNvPr>
          <p:cNvSpPr/>
          <p:nvPr/>
        </p:nvSpPr>
        <p:spPr>
          <a:xfrm>
            <a:off x="10584673" y="2447183"/>
            <a:ext cx="797795" cy="797795"/>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Gears with solid fill">
            <a:extLst>
              <a:ext uri="{FF2B5EF4-FFF2-40B4-BE49-F238E27FC236}">
                <a16:creationId xmlns:a16="http://schemas.microsoft.com/office/drawing/2014/main" id="{9E53AEAF-0AFE-4A52-2E2E-E1E2CA19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5731" y="2268999"/>
            <a:ext cx="914400" cy="914400"/>
          </a:xfrm>
          <a:prstGeom prst="rect">
            <a:avLst/>
          </a:prstGeom>
        </p:spPr>
      </p:pic>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Highly 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556351"/>
            <a:ext cx="2943317" cy="1849237"/>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820305" y="4222051"/>
            <a:ext cx="711589" cy="51056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TextBox 52">
            <a:extLst>
              <a:ext uri="{FF2B5EF4-FFF2-40B4-BE49-F238E27FC236}">
                <a16:creationId xmlns:a16="http://schemas.microsoft.com/office/drawing/2014/main" id="{024E954C-6254-428F-B95D-EFBCD49CFA59}"/>
              </a:ext>
            </a:extLst>
          </p:cNvPr>
          <p:cNvSpPr txBox="1"/>
          <p:nvPr/>
        </p:nvSpPr>
        <p:spPr>
          <a:xfrm>
            <a:off x="3931530" y="4809331"/>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029580" y="1432228"/>
            <a:ext cx="3847290" cy="2527130"/>
          </a:xfrm>
          <a:prstGeom prst="roundRect">
            <a:avLst>
              <a:gd name="adj" fmla="val 4241"/>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Your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519554" y="1432224"/>
            <a:ext cx="411691" cy="3973363"/>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9" name="Rectangle: Rounded Corners 8">
            <a:extLst>
              <a:ext uri="{FF2B5EF4-FFF2-40B4-BE49-F238E27FC236}">
                <a16:creationId xmlns:a16="http://schemas.microsoft.com/office/drawing/2014/main" id="{C4AB18A6-88F8-3560-D5B9-887490700D98}"/>
              </a:ext>
            </a:extLst>
          </p:cNvPr>
          <p:cNvSpPr/>
          <p:nvPr/>
        </p:nvSpPr>
        <p:spPr bwMode="auto">
          <a:xfrm>
            <a:off x="7029580" y="3959471"/>
            <a:ext cx="3847290" cy="1474057"/>
          </a:xfrm>
          <a:prstGeom prst="roundRect">
            <a:avLst>
              <a:gd name="adj" fmla="val 8972"/>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ea typeface="Segoe UI" pitchFamily="34" charset="0"/>
              <a:cs typeface="Segoe UI" pitchFamily="34" charset="0"/>
            </a:endParaRPr>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763439"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337986"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8902760"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471068"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6998529" y="4869705"/>
            <a:ext cx="3889939" cy="538956"/>
          </a:xfrm>
          <a:prstGeom prst="rect">
            <a:avLst/>
          </a:prstGeom>
          <a:noFill/>
        </p:spPr>
        <p:txBody>
          <a:bodyPr wrap="square" lIns="179285" tIns="143428" rIns="179285" bIns="143428" rtlCol="0">
            <a:spAutoFit/>
          </a:bodyPr>
          <a:lstStyle/>
          <a:p>
            <a:pPr algn="ctr">
              <a:lnSpc>
                <a:spcPct val="90000"/>
              </a:lnSpc>
              <a:spcAft>
                <a:spcPts val="588"/>
              </a:spcAft>
            </a:pPr>
            <a:r>
              <a:rPr lang="en-GB" b="1" dirty="0">
                <a:gradFill>
                  <a:gsLst>
                    <a:gs pos="2917">
                      <a:schemeClr val="tx1"/>
                    </a:gs>
                    <a:gs pos="30000">
                      <a:schemeClr val="tx1"/>
                    </a:gs>
                  </a:gsLst>
                  <a:lin ang="5400000" scaled="0"/>
                </a:gradFill>
              </a:rPr>
              <a:t>Nodes + Container Runtime</a:t>
            </a:r>
          </a:p>
        </p:txBody>
      </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pic>
        <p:nvPicPr>
          <p:cNvPr id="7" name="Graphic 6" descr="Gears outline">
            <a:extLst>
              <a:ext uri="{FF2B5EF4-FFF2-40B4-BE49-F238E27FC236}">
                <a16:creationId xmlns:a16="http://schemas.microsoft.com/office/drawing/2014/main" id="{3070E041-DA38-BEA5-B573-38002A2394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3956" y="4030709"/>
            <a:ext cx="778622" cy="778622"/>
          </a:xfrm>
          <a:prstGeom prst="rect">
            <a:avLst/>
          </a:prstGeom>
        </p:spPr>
      </p:pic>
      <p:sp>
        <p:nvSpPr>
          <p:cNvPr id="8" name="TextBox 7">
            <a:extLst>
              <a:ext uri="{FF2B5EF4-FFF2-40B4-BE49-F238E27FC236}">
                <a16:creationId xmlns:a16="http://schemas.microsoft.com/office/drawing/2014/main" id="{8835EAA2-DF1E-8405-737A-FADD7AE02109}"/>
              </a:ext>
            </a:extLst>
          </p:cNvPr>
          <p:cNvSpPr txBox="1"/>
          <p:nvPr/>
        </p:nvSpPr>
        <p:spPr>
          <a:xfrm>
            <a:off x="5119654" y="4789787"/>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Controllers</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heel(1)">
                                      <p:cBhvr>
                                        <p:cTn id="34" dur="2000"/>
                                        <p:tgtEl>
                                          <p:spTgt spid="12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heel(1)">
                                      <p:cBhvr>
                                        <p:cTn id="37" dur="2000"/>
                                        <p:tgtEl>
                                          <p:spTgt spid="12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wheel(1)">
                                      <p:cBhvr>
                                        <p:cTn id="40" dur="2000"/>
                                        <p:tgtEl>
                                          <p:spTgt spid="12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heel(1)">
                                      <p:cBhvr>
                                        <p:cTn id="43" dur="2000"/>
                                        <p:tgtEl>
                                          <p:spTgt spid="1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wheel(1)">
                                      <p:cBhvr>
                                        <p:cTn id="49" dur="2000"/>
                                        <p:tgtEl>
                                          <p:spTgt spid="1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DEAB25F-6B3B-4038-7FE8-80DDAB881F35}"/>
              </a:ext>
            </a:extLst>
          </p:cNvPr>
          <p:cNvSpPr>
            <a:spLocks noGrp="1"/>
          </p:cNvSpPr>
          <p:nvPr>
            <p:ph idx="26"/>
          </p:nvPr>
        </p:nvSpPr>
        <p:spPr>
          <a:xfrm>
            <a:off x="5380620" y="712241"/>
            <a:ext cx="6179034" cy="2090951"/>
          </a:xfrm>
          <a:prstGeom prst="flowChartAlternateProcess">
            <a:avLst/>
          </a:prstGeom>
          <a:ln w="19050">
            <a:solidFill>
              <a:schemeClr val="accent1">
                <a:lumMod val="50000"/>
              </a:schemeClr>
            </a:solidFill>
          </a:ln>
        </p:spPr>
        <p:txBody>
          <a:bodyPr/>
          <a:lstStyle/>
          <a:p>
            <a:pPr>
              <a:lnSpc>
                <a:spcPct val="100000"/>
              </a:lnSpc>
              <a:spcBef>
                <a:spcPts val="600"/>
              </a:spcBef>
            </a:pPr>
            <a:r>
              <a:rPr lang="en-GB" sz="1800" dirty="0" err="1">
                <a:latin typeface="Segoe UI" panose="020B0502040204020203" pitchFamily="34" charset="0"/>
                <a:cs typeface="Segoe UI" panose="020B0502040204020203" pitchFamily="34" charset="0"/>
              </a:rPr>
              <a:t>VNet</a:t>
            </a:r>
            <a:r>
              <a:rPr lang="en-GB" sz="1800" dirty="0">
                <a:latin typeface="Segoe UI" panose="020B0502040204020203" pitchFamily="34" charset="0"/>
                <a:cs typeface="Segoe UI" panose="020B0502040204020203" pitchFamily="34" charset="0"/>
              </a:rPr>
              <a:t> Peering / ExpressRoute — </a:t>
            </a:r>
            <a:r>
              <a:rPr lang="en-GB" sz="1800" b="0" dirty="0">
                <a:latin typeface="Segoe UI" panose="020B0502040204020203" pitchFamily="34" charset="0"/>
                <a:cs typeface="Segoe UI" panose="020B0502040204020203" pitchFamily="34" charset="0"/>
              </a:rPr>
              <a:t>Connect to on-premises and other Azure </a:t>
            </a:r>
            <a:r>
              <a:rPr lang="en-GB" sz="1800" b="0" dirty="0" err="1">
                <a:latin typeface="Segoe UI" panose="020B0502040204020203" pitchFamily="34" charset="0"/>
                <a:cs typeface="Segoe UI" panose="020B0502040204020203" pitchFamily="34" charset="0"/>
              </a:rPr>
              <a:t>VNets</a:t>
            </a: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dirty="0">
                <a:latin typeface="Segoe UI" panose="020B0502040204020203" pitchFamily="34" charset="0"/>
                <a:cs typeface="Segoe UI" panose="020B0502040204020203" pitchFamily="34" charset="0"/>
              </a:rPr>
              <a:t>Private Clusters — </a:t>
            </a:r>
            <a:r>
              <a:rPr lang="en-GB" sz="1800" b="0" dirty="0">
                <a:latin typeface="Segoe UI" panose="020B0502040204020203" pitchFamily="34" charset="0"/>
                <a:cs typeface="Segoe UI" panose="020B0502040204020203" pitchFamily="34" charset="0"/>
              </a:rPr>
              <a:t>API server not exposed to the internet</a:t>
            </a:r>
          </a:p>
          <a:p>
            <a:pPr>
              <a:lnSpc>
                <a:spcPct val="100000"/>
              </a:lnSpc>
              <a:spcBef>
                <a:spcPts val="600"/>
              </a:spcBef>
            </a:pPr>
            <a:r>
              <a:rPr lang="en-GB" sz="1800" dirty="0">
                <a:latin typeface="Segoe UI" panose="020B0502040204020203" pitchFamily="34" charset="0"/>
                <a:cs typeface="Segoe UI" panose="020B0502040204020203" pitchFamily="34" charset="0"/>
              </a:rPr>
              <a:t>Service Endpoints / Private Link — </a:t>
            </a:r>
            <a:r>
              <a:rPr lang="en-GB" sz="1800" b="0" dirty="0">
                <a:latin typeface="Segoe UI" panose="020B0502040204020203" pitchFamily="34" charset="0"/>
                <a:cs typeface="Segoe UI" panose="020B0502040204020203" pitchFamily="34" charset="0"/>
              </a:rPr>
              <a:t>Secure access to Azure PaaS services from pods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7201" y="457200"/>
            <a:ext cx="4543578" cy="722853"/>
          </a:xfrm>
        </p:spPr>
        <p:txBody>
          <a:bodyPr>
            <a:normAutofit/>
          </a:bodyPr>
          <a:lstStyle/>
          <a:p>
            <a:r>
              <a:rPr lang="en-US" dirty="0"/>
              <a:t>AKS Networking</a:t>
            </a:r>
          </a:p>
        </p:txBody>
      </p:sp>
      <p:sp>
        <p:nvSpPr>
          <p:cNvPr id="15" name="Content Placeholder 14">
            <a:extLst>
              <a:ext uri="{FF2B5EF4-FFF2-40B4-BE49-F238E27FC236}">
                <a16:creationId xmlns:a16="http://schemas.microsoft.com/office/drawing/2014/main" id="{A4211BC6-C989-2C17-CAD0-D890686A8E08}"/>
              </a:ext>
            </a:extLst>
          </p:cNvPr>
          <p:cNvSpPr>
            <a:spLocks noGrp="1"/>
          </p:cNvSpPr>
          <p:nvPr>
            <p:ph idx="31"/>
          </p:nvPr>
        </p:nvSpPr>
        <p:spPr>
          <a:xfrm>
            <a:off x="349143" y="1811074"/>
            <a:ext cx="4543577" cy="4514047"/>
          </a:xfrm>
        </p:spPr>
        <p:txBody>
          <a:bodyPr/>
          <a:lstStyle/>
          <a:p>
            <a:r>
              <a:rPr lang="en-GB" sz="1600" dirty="0">
                <a:latin typeface="Segoe UI" panose="020B0502040204020203" pitchFamily="34" charset="0"/>
                <a:cs typeface="Segoe UI" panose="020B0502040204020203" pitchFamily="34" charset="0"/>
              </a:rPr>
              <a:t>Azure CNI Overlay (Recommended)</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Nodes join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pods get IPs from a private CIDR overlay. Simple, scalable, no IP exhaustion issues</a:t>
            </a:r>
          </a:p>
          <a:p>
            <a:r>
              <a:rPr lang="en-GB" sz="1600" dirty="0">
                <a:latin typeface="Segoe UI" panose="020B0502040204020203" pitchFamily="34" charset="0"/>
                <a:cs typeface="Segoe UI" panose="020B0502040204020203" pitchFamily="34" charset="0"/>
              </a:rPr>
              <a:t>Azure CNI with </a:t>
            </a:r>
            <a:r>
              <a:rPr lang="en-GB" sz="1600" dirty="0" err="1">
                <a:latin typeface="Segoe UI" panose="020B0502040204020203" pitchFamily="34" charset="0"/>
                <a:cs typeface="Segoe UI" panose="020B0502040204020203" pitchFamily="34" charset="0"/>
              </a:rPr>
              <a:t>Vnet</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Both nodes and pods get IPs from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subnet. Full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integration but requires careful IP planning</a:t>
            </a:r>
          </a:p>
          <a:p>
            <a:r>
              <a:rPr lang="en-GB" sz="1600" dirty="0">
                <a:latin typeface="Segoe UI" panose="020B0502040204020203" pitchFamily="34" charset="0"/>
                <a:cs typeface="Segoe UI" panose="020B0502040204020203" pitchFamily="34" charset="0"/>
              </a:rPr>
              <a:t>Azure CNI Powered by Cilium</a:t>
            </a:r>
            <a:br>
              <a:rPr lang="en-GB" sz="1600" b="0" dirty="0">
                <a:latin typeface="Segoe UI" panose="020B0502040204020203" pitchFamily="34" charset="0"/>
                <a:cs typeface="Segoe UI" panose="020B0502040204020203" pitchFamily="34" charset="0"/>
              </a:rPr>
            </a:br>
            <a:r>
              <a:rPr lang="en-GB" sz="1600" b="0" dirty="0" err="1">
                <a:latin typeface="Segoe UI" panose="020B0502040204020203" pitchFamily="34" charset="0"/>
                <a:cs typeface="Segoe UI" panose="020B0502040204020203" pitchFamily="34" charset="0"/>
              </a:rPr>
              <a:t>eBPF</a:t>
            </a:r>
            <a:r>
              <a:rPr lang="en-GB" sz="1600" b="0" dirty="0">
                <a:latin typeface="Segoe UI" panose="020B0502040204020203" pitchFamily="34" charset="0"/>
                <a:cs typeface="Segoe UI" panose="020B0502040204020203" pitchFamily="34" charset="0"/>
              </a:rPr>
              <a:t>-based </a:t>
            </a:r>
            <a:r>
              <a:rPr lang="en-GB" sz="1600" b="0" dirty="0" err="1">
                <a:latin typeface="Segoe UI" panose="020B0502040204020203" pitchFamily="34" charset="0"/>
                <a:cs typeface="Segoe UI" panose="020B0502040204020203" pitchFamily="34" charset="0"/>
              </a:rPr>
              <a:t>dataplane</a:t>
            </a:r>
            <a:r>
              <a:rPr lang="en-GB" sz="1600" b="0" dirty="0">
                <a:latin typeface="Segoe UI" panose="020B0502040204020203" pitchFamily="34" charset="0"/>
                <a:cs typeface="Segoe UI" panose="020B0502040204020203" pitchFamily="34" charset="0"/>
              </a:rPr>
              <a:t> replacing </a:t>
            </a:r>
            <a:r>
              <a:rPr lang="en-GB" sz="1600" b="0" dirty="0" err="1">
                <a:latin typeface="Segoe UI" panose="020B0502040204020203" pitchFamily="34" charset="0"/>
                <a:cs typeface="Segoe UI" panose="020B0502040204020203" pitchFamily="34" charset="0"/>
              </a:rPr>
              <a:t>kube</a:t>
            </a:r>
            <a:r>
              <a:rPr lang="en-GB" sz="1600" b="0" dirty="0">
                <a:latin typeface="Segoe UI" panose="020B0502040204020203" pitchFamily="34" charset="0"/>
                <a:cs typeface="Segoe UI" panose="020B0502040204020203" pitchFamily="34" charset="0"/>
              </a:rPr>
              <a:t>-proxy. Adds network policy, observability, and service mesh capabilities</a:t>
            </a:r>
          </a:p>
          <a:p>
            <a:r>
              <a:rPr lang="en-GB" sz="1600" dirty="0" err="1">
                <a:latin typeface="Segoe UI" panose="020B0502040204020203" pitchFamily="34" charset="0"/>
                <a:cs typeface="Segoe UI" panose="020B0502040204020203" pitchFamily="34" charset="0"/>
              </a:rPr>
              <a:t>Kubenet</a:t>
            </a:r>
            <a:r>
              <a:rPr lang="en-GB" sz="1600" dirty="0">
                <a:latin typeface="Segoe UI" panose="020B0502040204020203" pitchFamily="34" charset="0"/>
                <a:cs typeface="Segoe UI" panose="020B0502040204020203" pitchFamily="34" charset="0"/>
              </a:rPr>
              <a:t> (Legacy)</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Pods sit behind a bridge with UDR routing. Simple but limited; not recommended for new clusters</a:t>
            </a:r>
          </a:p>
        </p:txBody>
      </p:sp>
      <p:pic>
        <p:nvPicPr>
          <p:cNvPr id="16" name="Picture 15" descr="Diagram that shows two nodes, with three pods each, running in an overlay network. Pod traffic to endpoints outside the cluster is routed via network address translation.">
            <a:extLst>
              <a:ext uri="{FF2B5EF4-FFF2-40B4-BE49-F238E27FC236}">
                <a16:creationId xmlns:a16="http://schemas.microsoft.com/office/drawing/2014/main" id="{EA6311DB-2810-EB8A-A30B-5AA13E75848E}"/>
              </a:ext>
            </a:extLst>
          </p:cNvPr>
          <p:cNvPicPr>
            <a:picLocks noChangeAspect="1"/>
          </p:cNvPicPr>
          <p:nvPr/>
        </p:nvPicPr>
        <p:blipFill>
          <a:blip r:embed="rId3"/>
          <a:stretch>
            <a:fillRect/>
          </a:stretch>
        </p:blipFill>
        <p:spPr>
          <a:xfrm>
            <a:off x="6035713" y="2988859"/>
            <a:ext cx="5299022" cy="3596970"/>
          </a:xfrm>
          <a:prstGeom prst="rect">
            <a:avLst/>
          </a:prstGeom>
        </p:spPr>
      </p:pic>
      <p:sp>
        <p:nvSpPr>
          <p:cNvPr id="19" name="TextBox 18">
            <a:extLst>
              <a:ext uri="{FF2B5EF4-FFF2-40B4-BE49-F238E27FC236}">
                <a16:creationId xmlns:a16="http://schemas.microsoft.com/office/drawing/2014/main" id="{E09E14BE-729D-C901-B4A5-AC67E4BA70E0}"/>
              </a:ext>
            </a:extLst>
          </p:cNvPr>
          <p:cNvSpPr txBox="1"/>
          <p:nvPr/>
        </p:nvSpPr>
        <p:spPr>
          <a:xfrm>
            <a:off x="250778" y="1365720"/>
            <a:ext cx="6765876" cy="369332"/>
          </a:xfrm>
          <a:prstGeom prst="rect">
            <a:avLst/>
          </a:prstGeom>
          <a:noFill/>
        </p:spPr>
        <p:txBody>
          <a:bodyPr wrap="square">
            <a:spAutoFit/>
          </a:bodyPr>
          <a:lstStyle/>
          <a:p>
            <a:pPr marR="0" lvl="0" algn="l" defTabSz="932742" rtl="0" eaLnBrk="1" fontAlgn="auto" latinLnBrk="0" hangingPunct="1">
              <a:lnSpc>
                <a:spcPct val="100000"/>
              </a:lnSpc>
              <a:spcBef>
                <a:spcPct val="0"/>
              </a:spcBef>
              <a:spcAft>
                <a:spcPts val="2400"/>
              </a:spcAft>
              <a:buClrTx/>
              <a:buSzTx/>
              <a:tabLst/>
              <a:defRPr/>
            </a:pPr>
            <a:r>
              <a:rPr kumimoji="0" lang="en-US" sz="1800" b="1"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Networking Modes</a:t>
            </a:r>
          </a:p>
        </p:txBody>
      </p:sp>
      <p:sp>
        <p:nvSpPr>
          <p:cNvPr id="21" name="TextBox 20">
            <a:extLst>
              <a:ext uri="{FF2B5EF4-FFF2-40B4-BE49-F238E27FC236}">
                <a16:creationId xmlns:a16="http://schemas.microsoft.com/office/drawing/2014/main" id="{F4B1180C-02E2-C589-35B4-1B6E9BE27FF4}"/>
              </a:ext>
            </a:extLst>
          </p:cNvPr>
          <p:cNvSpPr txBox="1"/>
          <p:nvPr/>
        </p:nvSpPr>
        <p:spPr>
          <a:xfrm>
            <a:off x="9435720" y="6203612"/>
            <a:ext cx="2246762" cy="338554"/>
          </a:xfrm>
          <a:prstGeom prst="rect">
            <a:avLst/>
          </a:prstGeom>
          <a:noFill/>
        </p:spPr>
        <p:txBody>
          <a:bodyPr wrap="square">
            <a:spAutoFit/>
          </a:bodyPr>
          <a:lstStyle/>
          <a:p>
            <a:r>
              <a:rPr lang="en-GB" sz="1600" b="1" dirty="0">
                <a:latin typeface="Segoe UI" panose="020B0502040204020203" pitchFamily="34" charset="0"/>
                <a:cs typeface="Segoe UI" panose="020B0502040204020203" pitchFamily="34" charset="0"/>
              </a:rPr>
              <a:t>Azure CNI Overlay </a:t>
            </a:r>
            <a:endParaRPr lang="en-GB" sz="1600" b="1" dirty="0"/>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A34E0-96BC-97C6-5CCF-8CDDDEFFE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FD069-B7AD-AB20-D5C9-2D36D8DA8361}"/>
              </a:ext>
            </a:extLst>
          </p:cNvPr>
          <p:cNvSpPr>
            <a:spLocks noGrp="1"/>
          </p:cNvSpPr>
          <p:nvPr>
            <p:ph type="title"/>
          </p:nvPr>
        </p:nvSpPr>
        <p:spPr/>
        <p:txBody>
          <a:bodyPr vert="horz" lIns="0" tIns="0" rIns="0" bIns="0" rtlCol="0" anchor="t">
            <a:normAutofit/>
          </a:bodyPr>
          <a:lstStyle/>
          <a:p>
            <a:r>
              <a:rPr lang="en-GB" dirty="0"/>
              <a:t>Microsoft Entra Workload ID</a:t>
            </a:r>
          </a:p>
        </p:txBody>
      </p:sp>
      <p:sp>
        <p:nvSpPr>
          <p:cNvPr id="3" name="Text Placeholder 2">
            <a:extLst>
              <a:ext uri="{FF2B5EF4-FFF2-40B4-BE49-F238E27FC236}">
                <a16:creationId xmlns:a16="http://schemas.microsoft.com/office/drawing/2014/main" id="{314E8710-9969-090A-53D5-B8BA6C20D1E0}"/>
              </a:ext>
            </a:extLst>
          </p:cNvPr>
          <p:cNvSpPr>
            <a:spLocks noGrp="1"/>
          </p:cNvSpPr>
          <p:nvPr>
            <p:ph type="body" sz="quarter" idx="10"/>
          </p:nvPr>
        </p:nvSpPr>
        <p:spPr>
          <a:xfrm>
            <a:off x="457200" y="1655999"/>
            <a:ext cx="4287600" cy="4173319"/>
          </a:xfrm>
        </p:spPr>
        <p:txBody>
          <a:bodyPr/>
          <a:lstStyle/>
          <a:p>
            <a:pPr>
              <a:lnSpc>
                <a:spcPct val="100000"/>
              </a:lnSpc>
              <a:spcBef>
                <a:spcPts val="600"/>
              </a:spcBef>
            </a:pPr>
            <a:r>
              <a:rPr lang="en-GB" sz="1800" b="0" i="0" dirty="0">
                <a:solidFill>
                  <a:srgbClr val="161616"/>
                </a:solidFill>
                <a:effectLst/>
                <a:latin typeface="Segoe UI" panose="020B0502040204020203" pitchFamily="34" charset="0"/>
              </a:rPr>
              <a:t>Allows your Pods to authenticate and obtain tokens to access resources in Azure via managed identities in Entra ID</a:t>
            </a:r>
          </a:p>
          <a:p>
            <a:pPr>
              <a:lnSpc>
                <a:spcPct val="100000"/>
              </a:lnSpc>
              <a:spcBef>
                <a:spcPts val="600"/>
              </a:spcBef>
            </a:pPr>
            <a:r>
              <a:rPr lang="en-GB" sz="1800" b="0" dirty="0">
                <a:solidFill>
                  <a:srgbClr val="161616"/>
                </a:solidFill>
                <a:latin typeface="Segoe UI" panose="020B0502040204020203" pitchFamily="34" charset="0"/>
              </a:rPr>
              <a:t>Workload (i.e. your code) should be using MSAL &amp; Azure Identity client libraries </a:t>
            </a:r>
            <a:endParaRPr lang="en-GB" sz="1800" b="0" i="0" dirty="0">
              <a:solidFill>
                <a:srgbClr val="161616"/>
              </a:solidFill>
              <a:effectLst/>
              <a:latin typeface="Segoe UI" panose="020B0502040204020203" pitchFamily="34" charset="0"/>
            </a:endParaRPr>
          </a:p>
          <a:p>
            <a:pPr>
              <a:lnSpc>
                <a:spcPct val="100000"/>
              </a:lnSpc>
              <a:spcBef>
                <a:spcPts val="600"/>
              </a:spcBef>
            </a:pPr>
            <a:r>
              <a:rPr lang="en-GB" sz="1800" b="0" dirty="0">
                <a:solidFill>
                  <a:srgbClr val="161616"/>
                </a:solidFill>
                <a:latin typeface="Segoe UI" panose="020B0502040204020203" pitchFamily="34" charset="0"/>
                <a:cs typeface="Segoe UI Light" panose="020B0502040204020203" pitchFamily="34" charset="0"/>
              </a:rPr>
              <a:t>Replaces the deprecated ‘Pod managed identity’ approach</a:t>
            </a:r>
          </a:p>
          <a:p>
            <a:pPr algn="l">
              <a:buNone/>
            </a:pPr>
            <a:r>
              <a:rPr lang="en-GB" sz="1800" b="0" i="0" dirty="0">
                <a:solidFill>
                  <a:srgbClr val="161616"/>
                </a:solidFill>
                <a:effectLst/>
                <a:latin typeface="Segoe UI" panose="020B0502040204020203" pitchFamily="34" charset="0"/>
              </a:rPr>
              <a:t>Uses a combination of OIDC federation </a:t>
            </a:r>
            <a:r>
              <a:rPr lang="en-GB" sz="1800" b="0" dirty="0">
                <a:solidFill>
                  <a:srgbClr val="161616"/>
                </a:solidFill>
                <a:latin typeface="Segoe UI" panose="020B0502040204020203" pitchFamily="34" charset="0"/>
              </a:rPr>
              <a:t>and </a:t>
            </a:r>
            <a:r>
              <a:rPr lang="en-GB" sz="1800" b="0" i="1" dirty="0" err="1">
                <a:solidFill>
                  <a:srgbClr val="161616"/>
                </a:solidFill>
                <a:latin typeface="Segoe UI" panose="020B0502040204020203" pitchFamily="34" charset="0"/>
              </a:rPr>
              <a:t>ServiceAccount</a:t>
            </a:r>
            <a:r>
              <a:rPr lang="en-GB" sz="1800" b="0" dirty="0">
                <a:solidFill>
                  <a:srgbClr val="161616"/>
                </a:solidFill>
                <a:latin typeface="Segoe UI" panose="020B0502040204020203" pitchFamily="34" charset="0"/>
              </a:rPr>
              <a:t> token volume projection</a:t>
            </a:r>
          </a:p>
          <a:p>
            <a:pPr>
              <a:buNone/>
            </a:pPr>
            <a:br>
              <a:rPr lang="en-GB" sz="1200" dirty="0"/>
            </a:br>
            <a:endParaRPr lang="en-GB" sz="1800" b="0" dirty="0">
              <a:latin typeface="+mn-lt"/>
              <a:cs typeface="Segoe UI Light" panose="020B0502040204020203" pitchFamily="34" charset="0"/>
            </a:endParaRPr>
          </a:p>
        </p:txBody>
      </p:sp>
      <p:sp>
        <p:nvSpPr>
          <p:cNvPr id="4" name="Rectangle 3">
            <a:hlinkClick r:id="rId2"/>
            <a:extLst>
              <a:ext uri="{FF2B5EF4-FFF2-40B4-BE49-F238E27FC236}">
                <a16:creationId xmlns:a16="http://schemas.microsoft.com/office/drawing/2014/main" id="{E5A8F43B-13CF-30B2-C64B-364CDAB5E6D9}"/>
              </a:ext>
            </a:extLst>
          </p:cNvPr>
          <p:cNvSpPr/>
          <p:nvPr/>
        </p:nvSpPr>
        <p:spPr>
          <a:xfrm>
            <a:off x="8795877" y="494965"/>
            <a:ext cx="2696693" cy="523220"/>
          </a:xfrm>
          <a:prstGeom prst="rect">
            <a:avLst/>
          </a:prstGeom>
        </p:spPr>
        <p:txBody>
          <a:bodyPr wrap="square">
            <a:spAutoFit/>
          </a:bodyPr>
          <a:lstStyle/>
          <a:p>
            <a:r>
              <a:rPr lang="en-GB" sz="1400" dirty="0"/>
              <a:t>learn.microsoft.com/azure/aks/workload-identity-overview</a:t>
            </a:r>
          </a:p>
        </p:txBody>
      </p:sp>
      <p:pic>
        <p:nvPicPr>
          <p:cNvPr id="44" name="Graphic 43" descr="Open Book">
            <a:hlinkClick r:id="rId2"/>
            <a:extLst>
              <a:ext uri="{FF2B5EF4-FFF2-40B4-BE49-F238E27FC236}">
                <a16:creationId xmlns:a16="http://schemas.microsoft.com/office/drawing/2014/main" id="{82159230-726D-50FF-A2D0-4110890ADA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9180" y="486541"/>
            <a:ext cx="540068" cy="540068"/>
          </a:xfrm>
          <a:prstGeom prst="rect">
            <a:avLst/>
          </a:prstGeom>
        </p:spPr>
      </p:pic>
      <p:pic>
        <p:nvPicPr>
          <p:cNvPr id="5" name="Picture 4" descr="Diagram of the AKS Microsoft Entra Workload ID security model.">
            <a:extLst>
              <a:ext uri="{FF2B5EF4-FFF2-40B4-BE49-F238E27FC236}">
                <a16:creationId xmlns:a16="http://schemas.microsoft.com/office/drawing/2014/main" id="{B86A96BC-3A42-D4F0-ED34-176086E37F82}"/>
              </a:ext>
            </a:extLst>
          </p:cNvPr>
          <p:cNvPicPr>
            <a:picLocks noChangeAspect="1"/>
          </p:cNvPicPr>
          <p:nvPr/>
        </p:nvPicPr>
        <p:blipFill>
          <a:blip r:embed="rId5"/>
          <a:stretch>
            <a:fillRect/>
          </a:stretch>
        </p:blipFill>
        <p:spPr>
          <a:xfrm>
            <a:off x="5491975" y="1721921"/>
            <a:ext cx="6454546" cy="3801648"/>
          </a:xfrm>
          <a:prstGeom prst="rect">
            <a:avLst/>
          </a:prstGeom>
        </p:spPr>
      </p:pic>
      <p:sp>
        <p:nvSpPr>
          <p:cNvPr id="7" name="Content Placeholder 12">
            <a:extLst>
              <a:ext uri="{FF2B5EF4-FFF2-40B4-BE49-F238E27FC236}">
                <a16:creationId xmlns:a16="http://schemas.microsoft.com/office/drawing/2014/main" id="{4DE5C819-2A71-A698-CB57-90AFC12EB501}"/>
              </a:ext>
            </a:extLst>
          </p:cNvPr>
          <p:cNvSpPr txBox="1">
            <a:spLocks/>
          </p:cNvSpPr>
          <p:nvPr/>
        </p:nvSpPr>
        <p:spPr>
          <a:xfrm>
            <a:off x="3697201" y="5123017"/>
            <a:ext cx="3177599" cy="1192721"/>
          </a:xfrm>
          <a:prstGeom prst="roundRect">
            <a:avLst>
              <a:gd name="adj" fmla="val 4124"/>
            </a:avLst>
          </a:prstGeom>
          <a:solidFill>
            <a:schemeClr val="bg2">
              <a:lumMod val="75000"/>
            </a:schemeClr>
          </a:solidFill>
        </p:spPr>
        <p:txBody>
          <a:bodyPr wrap="square" lIns="108000" tIns="10800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Azure Key Vault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A common use case for Workload Identity is access to Azure Key Vault for obtaining secrets</a:t>
            </a:r>
          </a:p>
        </p:txBody>
      </p:sp>
    </p:spTree>
    <p:extLst>
      <p:ext uri="{BB962C8B-B14F-4D97-AF65-F5344CB8AC3E}">
        <p14:creationId xmlns:p14="http://schemas.microsoft.com/office/powerpoint/2010/main" val="16131970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200"/>
            <a:ext cx="7095600" cy="712379"/>
          </a:xfrm>
        </p:spPr>
        <p:txBody>
          <a:bodyPr vert="horz" lIns="0" tIns="0" rIns="0" bIns="0" rtlCol="0" anchor="t">
            <a:normAutofit/>
          </a:bodyPr>
          <a:lstStyle/>
          <a:p>
            <a:r>
              <a:rPr lang="en-GB" dirty="0">
                <a:gradFill>
                  <a:gsLst>
                    <a:gs pos="2655">
                      <a:schemeClr val="tx1"/>
                    </a:gs>
                    <a:gs pos="31000">
                      <a:schemeClr val="tx1"/>
                    </a:gs>
                  </a:gsLst>
                  <a:lin ang="5400000" scaled="0"/>
                </a:gradFill>
              </a:rPr>
              <a:t>Microsoft Entra ID for RBAC </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457200" y="1382238"/>
            <a:ext cx="10377566" cy="1569660"/>
          </a:xfrm>
        </p:spPr>
        <p:txBody>
          <a:bodyPr/>
          <a:lstStyle/>
          <a:p>
            <a:pPr>
              <a:lnSpc>
                <a:spcPct val="100000"/>
              </a:lnSpc>
              <a:spcBef>
                <a:spcPts val="600"/>
              </a:spcBef>
            </a:pPr>
            <a:r>
              <a:rPr lang="en-GB" sz="1800" b="0" dirty="0">
                <a:latin typeface="+mn-lt"/>
                <a:cs typeface="Segoe UI Light" panose="020B0502040204020203" pitchFamily="34" charset="0"/>
              </a:rPr>
              <a:t>Use Microsoft Entra ID to govern and control cluster access</a:t>
            </a:r>
          </a:p>
          <a:p>
            <a:pPr>
              <a:lnSpc>
                <a:spcPct val="100000"/>
              </a:lnSpc>
              <a:spcBef>
                <a:spcPts val="600"/>
              </a:spcBef>
            </a:pPr>
            <a:r>
              <a:rPr lang="en-GB" sz="1800" b="0" dirty="0">
                <a:latin typeface="+mn-lt"/>
                <a:cs typeface="Segoe UI Light" panose="020B0502040204020203" pitchFamily="34" charset="0"/>
              </a:rPr>
              <a:t>Assign roles &amp; permissions in Kubernetes RBAC, based on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users &amp; groups </a:t>
            </a:r>
          </a:p>
          <a:p>
            <a:pPr>
              <a:lnSpc>
                <a:spcPct val="100000"/>
              </a:lnSpc>
              <a:spcBef>
                <a:spcPts val="600"/>
              </a:spcBef>
            </a:pPr>
            <a:r>
              <a:rPr lang="en-GB" sz="1800" b="0" dirty="0">
                <a:latin typeface="+mn-lt"/>
                <a:cs typeface="Segoe UI Light" panose="020B0502040204020203" pitchFamily="34" charset="0"/>
              </a:rPr>
              <a:t>Roles &amp; groups in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define who has access to the cluster</a:t>
            </a:r>
          </a:p>
          <a:p>
            <a:pPr>
              <a:lnSpc>
                <a:spcPct val="100000"/>
              </a:lnSpc>
              <a:spcBef>
                <a:spcPts val="600"/>
              </a:spcBef>
            </a:pPr>
            <a:r>
              <a:rPr lang="en-GB" sz="1800" b="0" dirty="0">
                <a:latin typeface="+mn-lt"/>
                <a:cs typeface="Segoe UI Light" panose="020B0502040204020203" pitchFamily="34" charset="0"/>
              </a:rPr>
              <a:t>Downsides: Requires extra tools like </a:t>
            </a:r>
            <a:r>
              <a:rPr lang="en-GB" sz="1800" b="0" dirty="0" err="1">
                <a:latin typeface="Consolas" panose="020B0609020204030204" pitchFamily="49" charset="0"/>
                <a:cs typeface="Segoe UI Light" panose="020B0502040204020203" pitchFamily="34" charset="0"/>
              </a:rPr>
              <a:t>kubelogin</a:t>
            </a:r>
            <a:r>
              <a:rPr lang="en-GB" sz="1800" b="0" dirty="0">
                <a:latin typeface="+mn-lt"/>
                <a:cs typeface="Segoe UI Light" panose="020B0502040204020203" pitchFamily="34" charset="0"/>
              </a:rPr>
              <a:t> to access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53648" y="457200"/>
            <a:ext cx="3189033" cy="523220"/>
          </a:xfrm>
          <a:prstGeom prst="rect">
            <a:avLst/>
          </a:prstGeom>
        </p:spPr>
        <p:txBody>
          <a:bodyPr wrap="square">
            <a:spAutoFit/>
          </a:bodyPr>
          <a:lstStyle/>
          <a:p>
            <a:r>
              <a:rPr lang="en-GB" sz="1400" dirty="0"/>
              <a:t>learn.microsoft.com/azure/aks/enable-authentication-microsoft-entra-id</a:t>
            </a:r>
          </a:p>
        </p:txBody>
      </p:sp>
      <p:pic>
        <p:nvPicPr>
          <p:cNvPr id="44" name="Graphic 43" descr="Open Book">
            <a:hlinkClick r:id="rId2"/>
            <a:extLst>
              <a:ext uri="{FF2B5EF4-FFF2-40B4-BE49-F238E27FC236}">
                <a16:creationId xmlns:a16="http://schemas.microsoft.com/office/drawing/2014/main" id="{2C2DA9CD-DF6F-473A-A649-20F05D530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580" y="476000"/>
            <a:ext cx="540068" cy="540068"/>
          </a:xfrm>
          <a:prstGeom prst="rect">
            <a:avLst/>
          </a:prstGeom>
        </p:spPr>
      </p:pic>
      <p:pic>
        <p:nvPicPr>
          <p:cNvPr id="3074" name="Picture 2" descr="Azure Active Directory integration with AKS clusters">
            <a:extLst>
              <a:ext uri="{FF2B5EF4-FFF2-40B4-BE49-F238E27FC236}">
                <a16:creationId xmlns:a16="http://schemas.microsoft.com/office/drawing/2014/main" id="{9664F25C-C8E4-4E40-B5EA-D83825241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3609" y="3318068"/>
            <a:ext cx="8686380" cy="3098793"/>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889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4727" cy="964742"/>
          </a:xfrm>
        </p:spPr>
        <p:txBody>
          <a:bodyPr>
            <a:normAutofit/>
          </a:bodyPr>
          <a:lstStyle/>
          <a:p>
            <a:r>
              <a:rPr lang="en-GB" sz="3600" dirty="0"/>
              <a:t>Azure Monitor Container Insights</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1785" y="457199"/>
            <a:ext cx="3329670" cy="830997"/>
          </a:xfrm>
          <a:prstGeom prst="rect">
            <a:avLst/>
          </a:prstGeom>
        </p:spPr>
        <p:txBody>
          <a:bodyPr wrap="square">
            <a:spAutoFit/>
          </a:bodyPr>
          <a:lstStyle/>
          <a:p>
            <a:r>
              <a:rPr lang="en-GB" sz="1600" dirty="0" err="1"/>
              <a:t>learn.microsoft.comazure</a:t>
            </a:r>
            <a:r>
              <a:rPr lang="en-GB" sz="1600" dirty="0"/>
              <a:t>/azure-monitor/containers/</a:t>
            </a:r>
            <a:r>
              <a:rPr lang="en-GB" sz="1600" dirty="0" err="1"/>
              <a:t>kubernetes</a:t>
            </a:r>
            <a:r>
              <a:rPr lang="en-GB" sz="1600" dirty="0"/>
              <a:t>-monitoring-overview</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1465" y="546552"/>
            <a:ext cx="540068" cy="540068"/>
          </a:xfrm>
          <a:prstGeom prst="rect">
            <a:avLst/>
          </a:prstGeom>
        </p:spPr>
      </p:pic>
      <p:pic>
        <p:nvPicPr>
          <p:cNvPr id="3" name="Picture 2" descr="Diagram of layers of Kubernetes environment with related administrative roles.">
            <a:extLst>
              <a:ext uri="{FF2B5EF4-FFF2-40B4-BE49-F238E27FC236}">
                <a16:creationId xmlns:a16="http://schemas.microsoft.com/office/drawing/2014/main" id="{0A9B567A-4F57-9216-12F7-165FE5BC7F94}"/>
              </a:ext>
            </a:extLst>
          </p:cNvPr>
          <p:cNvPicPr>
            <a:picLocks noChangeAspect="1"/>
          </p:cNvPicPr>
          <p:nvPr/>
        </p:nvPicPr>
        <p:blipFill>
          <a:blip r:embed="rId5"/>
          <a:stretch>
            <a:fillRect/>
          </a:stretch>
        </p:blipFill>
        <p:spPr>
          <a:xfrm>
            <a:off x="4415140" y="1568371"/>
            <a:ext cx="7506315" cy="3341616"/>
          </a:xfrm>
          <a:prstGeom prst="rect">
            <a:avLst/>
          </a:prstGeom>
        </p:spPr>
      </p:pic>
      <p:sp>
        <p:nvSpPr>
          <p:cNvPr id="7" name="TextBox 6">
            <a:extLst>
              <a:ext uri="{FF2B5EF4-FFF2-40B4-BE49-F238E27FC236}">
                <a16:creationId xmlns:a16="http://schemas.microsoft.com/office/drawing/2014/main" id="{3B3A8B2F-812F-7941-ADBF-FF5D2864F27F}"/>
              </a:ext>
            </a:extLst>
          </p:cNvPr>
          <p:cNvSpPr txBox="1"/>
          <p:nvPr/>
        </p:nvSpPr>
        <p:spPr>
          <a:xfrm>
            <a:off x="457201" y="1028790"/>
            <a:ext cx="5155449" cy="307777"/>
          </a:xfrm>
          <a:prstGeom prst="rect">
            <a:avLst/>
          </a:prstGeom>
        </p:spPr>
        <p:txBody>
          <a:bodyPr wrap="none" lIns="0" tIns="0" rIns="0" bIns="0" rtlCol="0" anchor="t" anchorCtr="0">
            <a:spAutoFit/>
          </a:bodyPr>
          <a:lstStyle>
            <a:defPPr>
              <a:defRPr lang="en-US"/>
            </a:defPPr>
            <a:lvl1pPr algn="ctr">
              <a:defRPr sz="2400" b="1">
                <a:solidFill>
                  <a:srgbClr val="0078D7"/>
                </a:solidFill>
              </a:defRPr>
            </a:lvl1pPr>
          </a:lstStyle>
          <a:p>
            <a:r>
              <a:rPr lang="en-GB" sz="2000" b="0" dirty="0"/>
              <a:t>Observability and monitoring for AKS clusters</a:t>
            </a:r>
          </a:p>
        </p:txBody>
      </p:sp>
      <p:sp>
        <p:nvSpPr>
          <p:cNvPr id="11" name="TextBox 10">
            <a:extLst>
              <a:ext uri="{FF2B5EF4-FFF2-40B4-BE49-F238E27FC236}">
                <a16:creationId xmlns:a16="http://schemas.microsoft.com/office/drawing/2014/main" id="{42485293-6AF8-2026-0BB7-49138B9AB329}"/>
              </a:ext>
            </a:extLst>
          </p:cNvPr>
          <p:cNvSpPr txBox="1"/>
          <p:nvPr/>
        </p:nvSpPr>
        <p:spPr>
          <a:xfrm>
            <a:off x="457201" y="5333422"/>
            <a:ext cx="10242781" cy="1323439"/>
          </a:xfrm>
          <a:prstGeom prst="rect">
            <a:avLst/>
          </a:prstGeom>
          <a:noFill/>
        </p:spPr>
        <p:txBody>
          <a:bodyPr wrap="square">
            <a:spAutoFit/>
          </a:bodyPr>
          <a:lstStyle/>
          <a:p>
            <a:r>
              <a:rPr lang="en-GB" sz="1600" dirty="0"/>
              <a:t>- Cluster health dashboards with drill-down from </a:t>
            </a:r>
            <a:r>
              <a:rPr lang="en-GB" sz="1600" b="1" dirty="0"/>
              <a:t>cluster → node → pod → container</a:t>
            </a:r>
          </a:p>
          <a:p>
            <a:r>
              <a:rPr lang="en-GB" sz="1600" dirty="0"/>
              <a:t>- </a:t>
            </a:r>
            <a:r>
              <a:rPr lang="en-GB" sz="1600" b="1" dirty="0"/>
              <a:t>Live</a:t>
            </a:r>
            <a:r>
              <a:rPr lang="en-GB" sz="1600" dirty="0"/>
              <a:t> container log streaming</a:t>
            </a:r>
          </a:p>
          <a:p>
            <a:r>
              <a:rPr lang="en-GB" sz="1600" dirty="0"/>
              <a:t>- Recommended metric-based alerts out of the box</a:t>
            </a:r>
          </a:p>
          <a:p>
            <a:r>
              <a:rPr lang="en-GB" sz="1600" dirty="0"/>
              <a:t>- Integration with Azure Managed Prometheus and </a:t>
            </a:r>
            <a:br>
              <a:rPr lang="en-GB" sz="1600" dirty="0"/>
            </a:br>
            <a:r>
              <a:rPr lang="en-GB" sz="1600" dirty="0"/>
              <a:t>   Azure Managed Grafana for a full observability stack (or bring your own)</a:t>
            </a:r>
          </a:p>
        </p:txBody>
      </p:sp>
      <p:sp>
        <p:nvSpPr>
          <p:cNvPr id="15" name="TextBox 14">
            <a:extLst>
              <a:ext uri="{FF2B5EF4-FFF2-40B4-BE49-F238E27FC236}">
                <a16:creationId xmlns:a16="http://schemas.microsoft.com/office/drawing/2014/main" id="{98D4EA05-A8CF-2133-3F77-6C2585639D77}"/>
              </a:ext>
            </a:extLst>
          </p:cNvPr>
          <p:cNvSpPr txBox="1"/>
          <p:nvPr/>
        </p:nvSpPr>
        <p:spPr>
          <a:xfrm>
            <a:off x="270545" y="1683310"/>
            <a:ext cx="3924698" cy="3293209"/>
          </a:xfrm>
          <a:prstGeom prst="rect">
            <a:avLst/>
          </a:prstGeom>
          <a:noFill/>
        </p:spPr>
        <p:txBody>
          <a:bodyPr wrap="square">
            <a:spAutoFit/>
          </a:bodyPr>
          <a:lstStyle/>
          <a:p>
            <a:pPr marL="285750" indent="-285750">
              <a:buFont typeface="Arial" panose="020B0604020202020204" pitchFamily="34" charset="0"/>
              <a:buChar char="•"/>
            </a:pPr>
            <a:r>
              <a:rPr lang="en-GB" sz="1600" b="1" dirty="0"/>
              <a:t>Fully integrated monitoring for AKS within the Azure Monitor platform</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Collects metrics, logs, and events from nodes, pods, and containers automatically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Pairs with Azure Managed Prometheus for metrics collection and Azure Managed Grafana for dashboards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Sends data to a Log Analytics workspace for querying with KQL</a:t>
            </a:r>
          </a:p>
        </p:txBody>
      </p:sp>
    </p:spTree>
    <p:extLst>
      <p:ext uri="{BB962C8B-B14F-4D97-AF65-F5344CB8AC3E}">
        <p14:creationId xmlns:p14="http://schemas.microsoft.com/office/powerpoint/2010/main" val="39415833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7777701"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Node &amp; infra 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671233"/>
            <a:ext cx="4741671" cy="2838021"/>
          </a:xfrm>
        </p:spPr>
        <p:txBody>
          <a:bodyPr/>
          <a:lstStyle/>
          <a:p>
            <a:r>
              <a:rPr lang="en-GB" sz="1600" b="0" dirty="0">
                <a:latin typeface="Segoe UI" panose="020B0502040204020203" pitchFamily="34" charset="0"/>
                <a:cs typeface="Segoe UI" panose="020B0502040204020203" pitchFamily="34" charset="0"/>
              </a:rPr>
              <a:t>Enables the standard Kubernetes </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Cluster </a:t>
            </a:r>
            <a:r>
              <a:rPr lang="en-GB" sz="1600" b="0" dirty="0" err="1">
                <a:latin typeface="Segoe UI" panose="020B0502040204020203" pitchFamily="34" charset="0"/>
                <a:cs typeface="Segoe UI" panose="020B0502040204020203" pitchFamily="34" charset="0"/>
              </a:rPr>
              <a:t>Autoscaler</a:t>
            </a:r>
            <a:r>
              <a:rPr lang="en-GB" sz="1600" b="0" dirty="0">
                <a:latin typeface="Segoe UI" panose="020B0502040204020203" pitchFamily="34" charset="0"/>
                <a:cs typeface="Segoe UI" panose="020B0502040204020203" pitchFamily="34" charset="0"/>
              </a:rPr>
              <a:t> (CA)</a:t>
            </a:r>
          </a:p>
          <a:p>
            <a:r>
              <a:rPr lang="en-GB" sz="1600" b="0" dirty="0">
                <a:latin typeface="Segoe UI" panose="020B0502040204020203" pitchFamily="34" charset="0"/>
                <a:cs typeface="Segoe UI" panose="020B0502040204020203" pitchFamily="34" charset="0"/>
              </a:rPr>
              <a:t>HPA scales your workload by adding pods, and the </a:t>
            </a:r>
            <a:r>
              <a:rPr lang="en-GB" sz="1600" dirty="0">
                <a:latin typeface="Segoe UI" panose="020B0502040204020203" pitchFamily="34" charset="0"/>
                <a:cs typeface="Segoe UI" panose="020B0502040204020203" pitchFamily="34" charset="0"/>
              </a:rPr>
              <a:t>Cluster </a:t>
            </a:r>
            <a:r>
              <a:rPr lang="en-GB" sz="1600" dirty="0" err="1">
                <a:latin typeface="Segoe UI" panose="020B0502040204020203" pitchFamily="34" charset="0"/>
                <a:cs typeface="Segoe UI" panose="020B0502040204020203" pitchFamily="34" charset="0"/>
              </a:rPr>
              <a:t>Autoscaler</a:t>
            </a:r>
            <a:r>
              <a:rPr lang="en-GB" sz="1600" dirty="0">
                <a:latin typeface="Segoe UI" panose="020B0502040204020203" pitchFamily="34" charset="0"/>
                <a:cs typeface="Segoe UI" panose="020B0502040204020203" pitchFamily="34" charset="0"/>
              </a:rPr>
              <a:t> </a:t>
            </a:r>
            <a:r>
              <a:rPr lang="en-GB" sz="1600" b="0" dirty="0">
                <a:latin typeface="Segoe UI" panose="020B0502040204020203" pitchFamily="34" charset="0"/>
                <a:cs typeface="Segoe UI" panose="020B0502040204020203" pitchFamily="34" charset="0"/>
              </a:rPr>
              <a:t>scales your infrastructure by adding nodes when those new pods can't be scheduled</a:t>
            </a:r>
          </a:p>
          <a:p>
            <a:r>
              <a:rPr lang="en-GB" sz="1600" b="0" dirty="0">
                <a:latin typeface="Segoe UI" panose="020B0502040204020203" pitchFamily="34" charset="0"/>
                <a:cs typeface="Segoe UI" panose="020B0502040204020203" pitchFamily="34" charset="0"/>
              </a:rPr>
              <a:t>Leverages Azure VM Scale Sets</a:t>
            </a:r>
          </a:p>
          <a:p>
            <a:r>
              <a:rPr lang="en-GB" sz="1600" b="0" dirty="0">
                <a:latin typeface="Segoe UI" panose="020B0502040204020203" pitchFamily="34" charset="0"/>
                <a:cs typeface="Segoe UI" panose="020B0502040204020203" pitchFamily="34" charset="0"/>
              </a:rPr>
              <a:t>Settable per node pool if using multiple pools</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5014716"/>
            <a:ext cx="4358851" cy="1386085"/>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653482" y="677630"/>
            <a:ext cx="5094572" cy="369332"/>
          </a:xfrm>
          <a:prstGeom prst="rect">
            <a:avLst/>
          </a:prstGeom>
        </p:spPr>
        <p:txBody>
          <a:bodyPr wrap="square">
            <a:spAutoFit/>
          </a:bodyPr>
          <a:lstStyle/>
          <a:p>
            <a:r>
              <a:rPr lang="en-GB" dirty="0"/>
              <a:t>docs.microsoft.com/azure/aks/cluster-autoscaler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6038" y="604868"/>
            <a:ext cx="540068" cy="540068"/>
          </a:xfrm>
          <a:prstGeom prst="rect">
            <a:avLst/>
          </a:prstGeom>
        </p:spPr>
      </p:pic>
      <p:pic>
        <p:nvPicPr>
          <p:cNvPr id="2050" name="Picture 2">
            <a:extLst>
              <a:ext uri="{FF2B5EF4-FFF2-40B4-BE49-F238E27FC236}">
                <a16:creationId xmlns:a16="http://schemas.microsoft.com/office/drawing/2014/main" id="{77B4D8D1-E2E5-430F-8CB1-F5AF0D0B2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314" y="1995504"/>
            <a:ext cx="5953638" cy="31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204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1EC2-DF58-E63D-140E-CE34A2560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65C2B-F72A-EC01-A5F6-01AF5C5C1A31}"/>
              </a:ext>
            </a:extLst>
          </p:cNvPr>
          <p:cNvSpPr>
            <a:spLocks noGrp="1"/>
          </p:cNvSpPr>
          <p:nvPr>
            <p:ph type="title"/>
          </p:nvPr>
        </p:nvSpPr>
        <p:spPr>
          <a:xfrm>
            <a:off x="21771" y="2625121"/>
            <a:ext cx="9326880" cy="897836"/>
          </a:xfrm>
        </p:spPr>
        <p:txBody>
          <a:bodyPr/>
          <a:lstStyle/>
          <a:p>
            <a:pPr algn="ctr"/>
            <a:r>
              <a:rPr lang="en-GB" sz="7200" dirty="0">
                <a:solidFill>
                  <a:srgbClr val="4DB0FF"/>
                </a:solidFill>
              </a:rPr>
              <a:t>The End</a:t>
            </a:r>
          </a:p>
        </p:txBody>
      </p:sp>
      <p:pic>
        <p:nvPicPr>
          <p:cNvPr id="8" name="Graphic 7">
            <a:extLst>
              <a:ext uri="{FF2B5EF4-FFF2-40B4-BE49-F238E27FC236}">
                <a16:creationId xmlns:a16="http://schemas.microsoft.com/office/drawing/2014/main" id="{758C5E78-2F49-E55B-5C25-13FB0CC7ED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970" y="1613358"/>
            <a:ext cx="2921362" cy="2921362"/>
          </a:xfrm>
          <a:prstGeom prst="rect">
            <a:avLst/>
          </a:prstGeom>
          <a:effectLst>
            <a:outerShdw blurRad="76200" dir="18900000" sy="23000" kx="-1200000" algn="bl" rotWithShape="0">
              <a:prstClr val="black">
                <a:alpha val="20000"/>
              </a:prstClr>
            </a:outerShdw>
            <a:reflection blurRad="6350" stA="50000" endA="300" endPos="38500" dist="50800" dir="5400000" sy="-100000" algn="bl" rotWithShape="0"/>
          </a:effectLst>
        </p:spPr>
      </p:pic>
    </p:spTree>
    <p:extLst>
      <p:ext uri="{BB962C8B-B14F-4D97-AF65-F5344CB8AC3E}">
        <p14:creationId xmlns:p14="http://schemas.microsoft.com/office/powerpoint/2010/main" val="4247630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a:xfrm>
            <a:off x="473102" y="1257300"/>
            <a:ext cx="11261697" cy="3813464"/>
          </a:xfrm>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service mesh</a:t>
            </a:r>
          </a:p>
          <a:p>
            <a:pPr>
              <a:spcBef>
                <a:spcPts val="600"/>
              </a:spcBef>
            </a:pPr>
            <a:r>
              <a:rPr lang="en-GB" sz="2000" dirty="0"/>
              <a:t>1.5 </a:t>
            </a:r>
            <a:r>
              <a:rPr lang="en-GB" dirty="0"/>
              <a:t>– 	Added Operators &amp; CRD, removed Dev Spaces and some minor refreshes</a:t>
            </a:r>
          </a:p>
          <a:p>
            <a:pPr>
              <a:spcBef>
                <a:spcPts val="600"/>
              </a:spcBef>
            </a:pPr>
            <a:r>
              <a:rPr lang="en-GB" sz="2000" dirty="0"/>
              <a:t>1.6 </a:t>
            </a:r>
            <a:r>
              <a:rPr lang="en-GB" dirty="0"/>
              <a:t>–  	Removed Docker references, added </a:t>
            </a:r>
            <a:r>
              <a:rPr lang="en-GB" dirty="0" err="1"/>
              <a:t>GitOps</a:t>
            </a:r>
            <a:r>
              <a:rPr lang="en-GB" dirty="0"/>
              <a:t> &amp; </a:t>
            </a:r>
            <a:r>
              <a:rPr lang="en-GB" dirty="0" err="1"/>
              <a:t>Dapr</a:t>
            </a:r>
            <a:r>
              <a:rPr lang="en-GB" dirty="0"/>
              <a:t>, general update</a:t>
            </a:r>
          </a:p>
          <a:p>
            <a:pPr>
              <a:spcBef>
                <a:spcPts val="600"/>
              </a:spcBef>
            </a:pPr>
            <a:r>
              <a:rPr lang="en-GB" sz="2000" dirty="0"/>
              <a:t>2.0</a:t>
            </a:r>
            <a:r>
              <a:rPr lang="en-GB" dirty="0"/>
              <a:t> – 	Major overhaul for 2026, less intro, lots of out dated content removed, modernized</a:t>
            </a:r>
            <a:endParaRPr lang="en-GB" sz="2000" dirty="0"/>
          </a:p>
        </p:txBody>
      </p:sp>
    </p:spTree>
    <p:extLst>
      <p:ext uri="{BB962C8B-B14F-4D97-AF65-F5344CB8AC3E}">
        <p14:creationId xmlns:p14="http://schemas.microsoft.com/office/powerpoint/2010/main" val="16578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cs typeface="Segoe UI" pitchFamily="34" charset="0"/>
            </a:endParaRP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Azure18_AzureDevPowerPoint_16x9</Template>
  <TotalTime>0</TotalTime>
  <Words>8181</Words>
  <Application>Microsoft Office PowerPoint</Application>
  <PresentationFormat>Widescreen</PresentationFormat>
  <Paragraphs>1444</Paragraphs>
  <Slides>86</Slides>
  <Notes>8</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86</vt:i4>
      </vt:variant>
    </vt:vector>
  </HeadingPairs>
  <TitlesOfParts>
    <vt:vector size="102" baseType="lpstr">
      <vt:lpstr>Aptos Narrow</vt:lpstr>
      <vt:lpstr>Arial</vt:lpstr>
      <vt:lpstr>Calibri</vt:lpstr>
      <vt:lpstr>Consolas</vt:lpstr>
      <vt:lpstr>Segoe Pro</vt:lpstr>
      <vt:lpstr>Segoe Pro Semibold</vt:lpstr>
      <vt:lpstr>Segoe Semibold</vt:lpstr>
      <vt:lpstr>Segoe UI</vt:lpstr>
      <vt:lpstr>Segoe UI Light</vt:lpstr>
      <vt:lpstr>Segoe UI Semibold</vt:lpstr>
      <vt:lpstr>Ubuntu Mono</vt:lpstr>
      <vt:lpstr>Wingdings</vt:lpstr>
      <vt:lpstr>Azure Dev Dark - 2018H2</vt:lpstr>
      <vt:lpstr>Azure Dev Light - 2018H2</vt:lpstr>
      <vt:lpstr>Azure Dev Titles and Headers - 2018H2</vt:lpstr>
      <vt:lpstr>Server and Cloud 2013</vt:lpstr>
      <vt:lpstr>Kubernetes  Technical Primer</vt:lpstr>
      <vt:lpstr>What Does This Primer Cover?</vt:lpstr>
      <vt:lpstr>PowerPoint Presentation</vt:lpstr>
      <vt:lpstr>PowerPoint Presentation</vt:lpstr>
      <vt:lpstr>Introduction To  Kubernetes</vt:lpstr>
      <vt:lpstr>Why Kubernetes?</vt:lpstr>
      <vt:lpstr>Core Concepts and Terms</vt:lpstr>
      <vt:lpstr>Highly Simplified Architecture</vt:lpstr>
      <vt:lpstr>Internal Architecture</vt:lpstr>
      <vt:lpstr>Highly Extensible</vt:lpstr>
      <vt:lpstr>When To Use Kubernetes</vt:lpstr>
      <vt:lpstr>Core Components</vt:lpstr>
      <vt:lpstr>Pods</vt:lpstr>
      <vt:lpstr>Deployments &amp; Replica Sets</vt:lpstr>
      <vt:lpstr>Services</vt:lpstr>
      <vt:lpstr>Services – Simplified Illustration </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Kubernetes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Probes</vt:lpstr>
      <vt:lpstr>Container Arguments</vt:lpstr>
      <vt:lpstr>Beyond The Basics</vt:lpstr>
      <vt:lpstr>Kubernetes Ecosystem – Many Projects</vt:lpstr>
      <vt:lpstr>The Kubernetes API</vt:lpstr>
      <vt:lpstr>Container Runtimes &amp; Tooling</vt:lpstr>
      <vt:lpstr>Additional Network Topics</vt:lpstr>
      <vt:lpstr>Ingress</vt:lpstr>
      <vt:lpstr>Gateway API</vt:lpstr>
      <vt:lpstr>Network Policies</vt:lpstr>
      <vt:lpstr>External DNS</vt:lpstr>
      <vt:lpstr>Cert Manager</vt:lpstr>
      <vt:lpstr>Service Mesh</vt:lpstr>
      <vt:lpstr>Putting It All Together </vt:lpstr>
      <vt:lpstr>Debugging and Troubleshooting Workloads</vt:lpstr>
      <vt:lpstr>Describing Objects</vt:lpstr>
      <vt:lpstr>Container Logs</vt:lpstr>
      <vt:lpstr>Debug &amp; Get Shell Access</vt:lpstr>
      <vt:lpstr>A Few Problems &amp; Possible Causes</vt:lpstr>
      <vt:lpstr>Advanced Pod Configuration</vt:lpstr>
      <vt:lpstr>Deeper Dive on Manifests</vt:lpstr>
      <vt:lpstr>Init Containers</vt:lpstr>
      <vt:lpstr>Sidecars</vt:lpstr>
      <vt:lpstr>Node Selector</vt:lpstr>
      <vt:lpstr>Affinity and Taints</vt:lpstr>
      <vt:lpstr>Pod Security</vt:lpstr>
      <vt:lpstr>Scaling</vt:lpstr>
      <vt:lpstr>Manually Scaling</vt:lpstr>
      <vt:lpstr>Horizontal Pod Autoscaler (HPA)</vt:lpstr>
      <vt:lpstr>Cluster Autoscaler (CA)</vt:lpstr>
      <vt:lpstr>KEDA</vt:lpstr>
      <vt:lpstr>Extending Kubernetes</vt:lpstr>
      <vt:lpstr>Custom Resources Definitions (CRDs)</vt:lpstr>
      <vt:lpstr>Operators</vt:lpstr>
      <vt:lpstr>DevOps &amp; Observability </vt:lpstr>
      <vt:lpstr>Common DevOps Containers Lifecycle</vt:lpstr>
      <vt:lpstr>GitOps</vt:lpstr>
      <vt:lpstr>Modern Observability Stack</vt:lpstr>
      <vt:lpstr>Helm</vt:lpstr>
      <vt:lpstr>Helm – The Basics</vt:lpstr>
      <vt:lpstr>Kustomize</vt:lpstr>
      <vt:lpstr>Azure Kubernetes Service</vt:lpstr>
      <vt:lpstr>Managed Kubernetes on Azure – AKS</vt:lpstr>
      <vt:lpstr>AKS Networking</vt:lpstr>
      <vt:lpstr>Microsoft Entra Workload ID</vt:lpstr>
      <vt:lpstr>Microsoft Entra ID for RBAC </vt:lpstr>
      <vt:lpstr>Azure Monitor Container Insights</vt:lpstr>
      <vt:lpstr>Cluster Auto Scaler</vt:lpstr>
      <vt:lpstr>The End</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Ben Coleman</dc:creator>
  <cp:keywords>kubernetes, k8s, aks</cp:keywords>
  <dc:description/>
  <cp:lastModifiedBy>Ben Coleman</cp:lastModifiedBy>
  <cp:revision>81</cp:revision>
  <dcterms:created xsi:type="dcterms:W3CDTF">2019-03-06T22:24:27Z</dcterms:created>
  <dcterms:modified xsi:type="dcterms:W3CDTF">2026-02-16T16:38:46Z</dcterms:modified>
  <cp:category/>
</cp:coreProperties>
</file>